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57" r:id="rId3"/>
    <p:sldId id="264" r:id="rId4"/>
    <p:sldId id="265" r:id="rId5"/>
    <p:sldId id="267" r:id="rId6"/>
    <p:sldId id="266" r:id="rId7"/>
    <p:sldId id="268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0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3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8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0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9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1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1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3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9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9B858-4474-B76E-0D44-2055134161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100" dirty="0"/>
              <a:t>Sprawozdanie z działalności Burmistrza w okresie międzysesyjnym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257CFB-60E2-8FC2-295C-115E689ED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Okres od 18.12.2025 r. Do 28.01.2026 r.</a:t>
            </a:r>
          </a:p>
        </p:txBody>
      </p:sp>
    </p:spTree>
    <p:extLst>
      <p:ext uri="{BB962C8B-B14F-4D97-AF65-F5344CB8AC3E}">
        <p14:creationId xmlns:p14="http://schemas.microsoft.com/office/powerpoint/2010/main" val="369833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8F824-FED4-1F1A-7223-DB2FDA5C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48A1A6-56F2-3C96-5BC5-EF961E72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w zakresie działalności kulturalnej, Centrum kultury i promocji, biblioteka PUBLICZNA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FAACB2-D2F5-75F2-E1B4-F42D2A483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100" dirty="0"/>
              <a:t>16.01 – w Bibliotece Publicznej w Kobylnicy odbyło się spotkanie z Romanem </a:t>
            </a:r>
            <a:r>
              <a:rPr lang="pl-PL" sz="1100" dirty="0" err="1"/>
              <a:t>Czejarkiem</a:t>
            </a:r>
            <a:r>
              <a:rPr lang="pl-PL" sz="1100" dirty="0"/>
              <a:t> – autorem </a:t>
            </a:r>
            <a:r>
              <a:rPr lang="pl-PL" sz="1100" dirty="0" err="1"/>
              <a:t>podcastu</a:t>
            </a:r>
            <a:r>
              <a:rPr lang="pl-PL" sz="1100" dirty="0"/>
              <a:t> o katastrofie promu „Jan Heweliusz”.</a:t>
            </a:r>
            <a:endParaRPr lang="pl-PL" sz="1100" b="1" dirty="0"/>
          </a:p>
          <a:p>
            <a:r>
              <a:rPr lang="pl-PL" sz="1100" dirty="0"/>
              <a:t>19 – 23 stycznia 2026 roku – Półkolonie zimowe dla dzieci z terenu Gminy Kobylnica. Ilość uczestników: 32 osoby.</a:t>
            </a:r>
          </a:p>
          <a:p>
            <a:r>
              <a:rPr lang="pl-PL" sz="1100" dirty="0"/>
              <a:t>19 – 23 stycznia 2026 roku – Wypoczynek zimowy w świetlicach wiejskich 2026. Ilość uczestników: 100 osób.</a:t>
            </a:r>
          </a:p>
          <a:p>
            <a:r>
              <a:rPr lang="pl-PL" sz="1100" dirty="0"/>
              <a:t>23 stycznia 2026 roku – Stand-</a:t>
            </a:r>
            <a:r>
              <a:rPr lang="pl-PL" sz="1100" dirty="0" err="1"/>
              <a:t>up</a:t>
            </a:r>
            <a:r>
              <a:rPr lang="pl-PL" sz="1100" dirty="0"/>
              <a:t> Filipa </a:t>
            </a:r>
            <a:r>
              <a:rPr lang="pl-PL" sz="1100" dirty="0" err="1"/>
              <a:t>Brymory</a:t>
            </a:r>
            <a:r>
              <a:rPr lang="pl-PL" sz="1100" dirty="0"/>
              <a:t> </a:t>
            </a:r>
          </a:p>
          <a:p>
            <a:endParaRPr lang="pl-PL" sz="1100" dirty="0"/>
          </a:p>
          <a:p>
            <a:r>
              <a:rPr lang="pl-PL" sz="1100" dirty="0"/>
              <a:t>Finał Wielkiej Orkiestry Świątecznej Pomocy w Kobylnicy</a:t>
            </a:r>
          </a:p>
          <a:p>
            <a:r>
              <a:rPr lang="pl-PL" sz="1100" dirty="0"/>
              <a:t>Gmina Kobylnica po raz pierwszy w swojej historii zagrała z Wielką Orkiestrą Świątecznej Pomocy jako samodzielny Sztab WOŚP nr 8295, a rangę wydarzenia dodatkowo podkreśliła transmisja na żywo w stacji TTV.</a:t>
            </a:r>
          </a:p>
          <a:p>
            <a:pPr marL="0" indent="0">
              <a:buNone/>
            </a:pPr>
            <a:endParaRPr lang="pl-PL" sz="110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514260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187B7-5E6C-48CF-3835-BD57392BC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800" dirty="0"/>
              <a:t>Obrona Cywilna i Zarządzanie Kryzysowe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25F8B9-0CC6-E654-9EA4-F9EED140E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81912"/>
            <a:ext cx="7772400" cy="3182113"/>
          </a:xfrm>
        </p:spPr>
        <p:txBody>
          <a:bodyPr>
            <a:normAutofit/>
          </a:bodyPr>
          <a:lstStyle/>
          <a:p>
            <a:pPr lvl="0"/>
            <a:r>
              <a:rPr lang="pl-PL" sz="1050" dirty="0"/>
              <a:t>wydano 5 decyzji na wniosek Wojskowego Centrum Rekrutacji w sprawie nałożenia świadczeń osobistych lub umorzenia postępowania (4 nałożenie, 1 umorzenie),</a:t>
            </a:r>
          </a:p>
          <a:p>
            <a:pPr lvl="0"/>
            <a:r>
              <a:rPr lang="pl-PL" sz="1050" dirty="0"/>
              <a:t>opracowano PLAN ŚWIADCZEŃ OSOBISTYCH przewidzianych do wykonania w razie ogłoszenia mobilizacji i w czasie wojny na terenie Gminy Miejsko Wiejskiej Kobylnica na 2026 r.,</a:t>
            </a:r>
          </a:p>
          <a:p>
            <a:pPr lvl="0"/>
            <a:r>
              <a:rPr lang="pl-PL" sz="1050" dirty="0"/>
              <a:t>wydano 12 decyzji na wniosek Szefa Wojskowego Centrum Rekrutacji w sprawie nałożenia świadczeń rzeczowych lub umorzono postępowania (2 nałożenia – 12 uchylających),</a:t>
            </a:r>
          </a:p>
          <a:p>
            <a:pPr lvl="0"/>
            <a:r>
              <a:rPr lang="pl-PL" sz="1050" dirty="0"/>
              <a:t>opracowano PLAN ŚWIADCZEŃ RZECZOWYCH PRZEWIDZIANYCH DO REALIZACJI W RAZIE OGŁOSZENIA MOBILIZACJI I W CZASIE WOJNY NA TERENIE GMINY MIEJSKO-WIEJSKIEJ KOBYLNICA 2026 r.,</a:t>
            </a:r>
          </a:p>
          <a:p>
            <a:pPr lvl="0"/>
            <a:r>
              <a:rPr lang="pl-PL" sz="1050" dirty="0"/>
              <a:t>opracowano i przesłano do Starosty Powiatowego Sprawozdanie z działań w ramach Akcji kurierskiej za rok 2025,</a:t>
            </a:r>
          </a:p>
          <a:p>
            <a:pPr lvl="0"/>
            <a:r>
              <a:rPr lang="pl-PL" sz="1050" dirty="0"/>
              <a:t>przeprowadzono postępowanie w ramach zamówienia ofertowego na zakup paliwa do pojazdów UM, OSP i sołectw.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9984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56BC8-D5A6-D18B-DD23-A98BC6FA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Kalendarz Burmistrza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B768BD-2973-2FCE-39F6-9850101F5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19.12.25r. - Wręczenie aktu nadania stopnia awansu zawodowego nauczyciela mianowanego dla nauczyciela z SP Kobylnica.</a:t>
            </a:r>
          </a:p>
          <a:p>
            <a:r>
              <a:rPr lang="pl-PL" sz="1050" dirty="0"/>
              <a:t>Jasełka w Szkole Podstawowej w Słonowicach.</a:t>
            </a:r>
          </a:p>
          <a:p>
            <a:r>
              <a:rPr lang="pl-PL" sz="1050" dirty="0"/>
              <a:t>Spotkanie Wigilijne w Zakładzie Opiekuńczo – Leczniczym w Kobylnicy.</a:t>
            </a:r>
          </a:p>
          <a:p>
            <a:r>
              <a:rPr lang="pl-PL" sz="1050" dirty="0"/>
              <a:t>Udział w uroczystości nadania sztandaru Gminie Redzikowo.</a:t>
            </a:r>
          </a:p>
          <a:p>
            <a:r>
              <a:rPr lang="pl-PL" sz="1050" dirty="0"/>
              <a:t>Wigilia z sołtysami i radnymi oraz z kierownictwem Urzędu Miejskiego w Kobylnicy.</a:t>
            </a:r>
          </a:p>
          <a:p>
            <a:r>
              <a:rPr lang="pl-PL" sz="1050" dirty="0"/>
              <a:t>22.12.25r. -Wojewódzki Fundusz Ochrony Środowiska i Gospodarki Wodnej w Gdańsku, Podpisanie umowy o dofinansowanie  na termomodernizacje budynku użyteczności publicznej we Wrzącej.</a:t>
            </a:r>
          </a:p>
          <a:p>
            <a:r>
              <a:rPr lang="pl-PL" sz="1050" dirty="0"/>
              <a:t>02.01.26r.- Podpisanie umowy w sprawie przekazania świetlicy w Bolesławicach.</a:t>
            </a:r>
          </a:p>
          <a:p>
            <a:r>
              <a:rPr lang="pl-PL" sz="1050" dirty="0"/>
              <a:t>09.01.26r.- Spotkanie noworoczne Związku Gmin Pomorskich w Centrum Samorządowym w Szemudzie.</a:t>
            </a:r>
          </a:p>
          <a:p>
            <a:r>
              <a:rPr lang="pl-PL" sz="1050" dirty="0"/>
              <a:t>14.01.26r.- Spotkanie robocze ze Starosta Słupskim w </a:t>
            </a:r>
            <a:r>
              <a:rPr lang="pl-PL" sz="1050" dirty="0" err="1"/>
              <a:t>spr</a:t>
            </a:r>
            <a:r>
              <a:rPr lang="pl-PL" sz="1050" dirty="0"/>
              <a:t>. obwodnicy Kobylnicy.</a:t>
            </a:r>
          </a:p>
          <a:p>
            <a:r>
              <a:rPr lang="pl-PL" sz="1050" dirty="0"/>
              <a:t>16.01-.22.01.26r. Urlop wypoczynkowy</a:t>
            </a:r>
          </a:p>
          <a:p>
            <a:r>
              <a:rPr lang="pl-PL" sz="1050" dirty="0"/>
              <a:t>27.01.2026r.- Spotkanie z Sołtysami – UM w Kobylnicy, Komisje Rady Miejskiej w Kobylnicy</a:t>
            </a:r>
          </a:p>
          <a:p>
            <a:r>
              <a:rPr lang="pl-PL" sz="1050" dirty="0"/>
              <a:t>28.01.2026r.- Wybory uzupełniające Sołtysa Sołectwa Wrząca.</a:t>
            </a:r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400075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DF1A-977D-1371-3EA0-418B08DD0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A6C865-7354-2FBA-3241-16A4B21F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Spraw Obywatelskich i Działalności Gospodarczej (GRS)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3EDBBD-84BE-4D48-DD25-44B2E5EE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390638" cy="4661154"/>
          </a:xfrm>
        </p:spPr>
        <p:txBody>
          <a:bodyPr>
            <a:normAutofit fontScale="40000" lnSpcReduction="20000"/>
          </a:bodyPr>
          <a:lstStyle/>
          <a:p>
            <a:r>
              <a:rPr lang="pl-PL" sz="2600" dirty="0"/>
              <a:t>Nadawanie numeru PESEL UKR obywatelom Ukrainy 65 </a:t>
            </a:r>
            <a:r>
              <a:rPr lang="pl-PL" sz="2600" dirty="0" err="1"/>
              <a:t>szt</a:t>
            </a:r>
            <a:r>
              <a:rPr lang="pl-PL" sz="2600" dirty="0"/>
              <a:t>,</a:t>
            </a:r>
          </a:p>
          <a:p>
            <a:r>
              <a:rPr lang="pl-PL" sz="2600" dirty="0"/>
              <a:t>Przygotowanie list do kwalifikacji wojskowej,</a:t>
            </a:r>
          </a:p>
          <a:p>
            <a:r>
              <a:rPr lang="pl-PL" sz="2600" dirty="0"/>
              <a:t>Prowadzenie postępowań administracyjnych o wymeldowanie z miejsca pobytu stałego – 6 postępowań w toku,</a:t>
            </a:r>
          </a:p>
          <a:p>
            <a:r>
              <a:rPr lang="pl-PL" sz="2600" dirty="0"/>
              <a:t>Rozpatrywanie wniosków o udostępnienie informacji publicznej- w okresie międzysesyjnym wpłynęło 9 szt.,</a:t>
            </a:r>
          </a:p>
          <a:p>
            <a:r>
              <a:rPr lang="pl-PL" sz="2600" dirty="0"/>
              <a:t>Ogłoszenie 10 konkursów ofert na realizację zadań publicznych dla organizacji pozarządowych (stowarzyszeń, fundacji i innych inicjatyw obywatelskich)</a:t>
            </a:r>
            <a:r>
              <a:rPr lang="pl-PL" sz="2600" dirty="0">
                <a:solidFill>
                  <a:srgbClr val="474747"/>
                </a:solidFill>
              </a:rPr>
              <a:t>,</a:t>
            </a:r>
            <a:endParaRPr lang="pl-PL" sz="2600" dirty="0"/>
          </a:p>
          <a:p>
            <a:r>
              <a:rPr lang="pl-PL" sz="2600" dirty="0"/>
              <a:t>Ogłoszenie naboru i powołanie komisji konkursowej do oceny ofert składanych w otwartych konkursach ofert na realizację zadań publicznych w 2026r.,</a:t>
            </a:r>
          </a:p>
          <a:p>
            <a:r>
              <a:rPr lang="pl-PL" sz="2600" dirty="0"/>
              <a:t>Rozpatrywanie ofert złożonych w trybie pozakonkursowym oraz przygotowanie umów na realizację zadań- od początku roku wpłynęło  5 ofert,</a:t>
            </a:r>
          </a:p>
          <a:p>
            <a:r>
              <a:rPr lang="pl-PL" sz="2600" dirty="0"/>
              <a:t>Przyjmowanie wniosków dowodowych- wpłynęło 149 wniosków, wydano 143 dowody, </a:t>
            </a:r>
          </a:p>
          <a:p>
            <a:r>
              <a:rPr lang="pl-PL" sz="2600" dirty="0"/>
              <a:t>Pozostałe czynności- unieważniono 9 dowodów, przyjęto 75 starych dowodów oraz  zgłoszeń utraty 15 dowodów,</a:t>
            </a:r>
          </a:p>
          <a:p>
            <a:r>
              <a:rPr lang="pl-PL" sz="2600" dirty="0"/>
              <a:t>Składanie wniosków w Centralnej Ewidencji i  Informacji o Działalności Gospodarczej (CEIDG) – 44 szt.,</a:t>
            </a:r>
          </a:p>
          <a:p>
            <a:pPr marL="0" indent="0">
              <a:buNone/>
            </a:pPr>
            <a:r>
              <a:rPr lang="pl-PL" sz="2600" dirty="0"/>
              <a:t>INNE</a:t>
            </a:r>
          </a:p>
          <a:p>
            <a:pPr>
              <a:lnSpc>
                <a:spcPct val="120000"/>
              </a:lnSpc>
            </a:pPr>
            <a:r>
              <a:rPr lang="pl-PL" sz="2600" dirty="0"/>
              <a:t>W okresie międzysesyjnym ogłoszony został nabór na stanowisko ds. obrony cywilnej i zarządzania kryzysowego (na czas zastępstwa). Nabór został rozstrzygnięty w dniu 8 stycznia 2026 r.</a:t>
            </a:r>
          </a:p>
          <a:p>
            <a:pPr>
              <a:lnSpc>
                <a:spcPct val="120000"/>
              </a:lnSpc>
            </a:pPr>
            <a:r>
              <a:rPr lang="pl-PL" sz="2600" dirty="0"/>
              <a:t>Według sprawozdań budżetowych z wykonania dochodów i wydatków za grudzień na dzień 31 grudnia 2025 r. dochody budżetu zrealizowano w wysokości 144,36 mln zł (98% planu), natomiast wydatki w kwocie 140,07 mln zł (96 % planu). Rok budżetowy zamknął się nadwyżką budżetową w wysokości 4,29 mln zła nadwyżka operacyjna, czyli różnica między dochodami bieżącymi a wydatkami bieżącymi wyniosła 13,65 mln zł. Szczegółowe dane zostaną przedstawione w pełnym sprawozdaniu rocznym, do 31 marca br.”</a:t>
            </a:r>
          </a:p>
          <a:p>
            <a:endParaRPr lang="pl-PL" sz="2600" dirty="0"/>
          </a:p>
          <a:p>
            <a:pPr marL="0" indent="0">
              <a:buNone/>
            </a:pPr>
            <a:endParaRPr lang="pl-PL" sz="4000" dirty="0"/>
          </a:p>
          <a:p>
            <a:endParaRPr lang="pl-PL" sz="105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4FA5F06-0F07-D96B-BB23-A3845A8E3BBC}"/>
              </a:ext>
            </a:extLst>
          </p:cNvPr>
          <p:cNvSpPr txBox="1"/>
          <p:nvPr/>
        </p:nvSpPr>
        <p:spPr>
          <a:xfrm>
            <a:off x="2285429" y="1005260"/>
            <a:ext cx="457085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sz="1350" dirty="0"/>
          </a:p>
          <a:p>
            <a:endParaRPr lang="pl-PL" sz="1350" dirty="0"/>
          </a:p>
        </p:txBody>
      </p:sp>
    </p:spTree>
    <p:extLst>
      <p:ext uri="{BB962C8B-B14F-4D97-AF65-F5344CB8AC3E}">
        <p14:creationId xmlns:p14="http://schemas.microsoft.com/office/powerpoint/2010/main" val="228712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22A7-9EE7-7805-62DB-83E780F0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5A4383-EAE6-0411-034E-3DF4E6D0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34440"/>
            <a:ext cx="7543800" cy="336042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Budownictwa, Gospodarki Przestrzennej i Ochrony Środowiska (GPŚ)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81085-B75F-662E-5DE5-386F799C1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14" y="157048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Opublikowano 12 zarządzeń w przedmiocie gospodarki nieruchomościami</a:t>
            </a:r>
          </a:p>
          <a:p>
            <a:r>
              <a:rPr lang="pl-PL" sz="1050" dirty="0"/>
              <a:t>Ogłoszono 3 przetargi ustne na zbycie nieruchomości stanowiących własność Gminy Kobylnica</a:t>
            </a:r>
          </a:p>
          <a:p>
            <a:r>
              <a:rPr lang="pl-PL" sz="1050" dirty="0"/>
              <a:t>Wydano 2 obwieszczenia w przedmiocie polowań zbiorowych oraz 4 w zakresie przyjęcia miejscowych planów zagospodarowania przestrzennego</a:t>
            </a:r>
          </a:p>
          <a:p>
            <a:r>
              <a:rPr lang="pl-PL" sz="1050" dirty="0"/>
              <a:t>Wydano 1 decyzję o środowiskowych uwarunkowaniach</a:t>
            </a:r>
          </a:p>
          <a:p>
            <a:r>
              <a:rPr lang="pl-PL" sz="1050" dirty="0"/>
              <a:t>Nabyto do zasobu mienia komunalnego działkę położoną w Kobylnicy pod realizację zbiornika retencyjno-rozsączającego </a:t>
            </a:r>
          </a:p>
          <a:p>
            <a:r>
              <a:rPr lang="pl-PL" sz="1050" dirty="0"/>
              <a:t>Informacja Burmistrza Miasta Kobylnica w zakresie planu ogólnego</a:t>
            </a:r>
          </a:p>
          <a:p>
            <a:pPr marL="0" indent="0">
              <a:buNone/>
            </a:pPr>
            <a:r>
              <a:rPr lang="pl-PL" sz="1050" dirty="0"/>
              <a:t>W związku z wejściem w życie 1 stycznia 2026 roku Rozporządzenia Rady Ministrów z dnia 31 lipca 2025 roku w sprawie ustalenia granic niektórych gmin i miast, nadania niektórym miejscowościom statusu miasta oraz zmiany nazwy gminy, informuję, że Uchwała nr IV/47/2024 z dnia 27 czerwca 20024 roku w sprawie przystąpieniu do sporządzenia planu ogólnego gminy Kobylnica zachowuje moc obowiązywania w zmienionych granicach aktem wyższego rzędu.</a:t>
            </a:r>
          </a:p>
          <a:p>
            <a:pPr marL="0" indent="0">
              <a:buNone/>
            </a:pPr>
            <a:r>
              <a:rPr lang="pl-PL" sz="1050" dirty="0"/>
              <a:t>Podstawa prawna: art. 4ea i 4eb ustawy z dnia 8 marca 1990 roku o samorządzie gminnym. (Dz. U. z 2025 r. poz. 1153 z </a:t>
            </a:r>
            <a:r>
              <a:rPr lang="pl-PL" sz="1050" dirty="0" err="1"/>
              <a:t>późn</a:t>
            </a:r>
            <a:r>
              <a:rPr lang="pl-PL" sz="1050" dirty="0"/>
              <a:t>. zm.)</a:t>
            </a:r>
          </a:p>
          <a:p>
            <a:endParaRPr lang="pl-PL" sz="1050" dirty="0"/>
          </a:p>
          <a:p>
            <a:pPr marL="0" indent="0"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82413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949CB-1A5B-6619-01D8-1AEB77F29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38869-D82C-E088-7444-7C5091ADD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Gospodarki Komunalnej i Mieszkaniowej (GKM)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9B2D48-67BA-EB85-5F58-E1A774469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Koordynowano zbiórkę choinek zgłaszanych telefonicznie do odbioru zgodnie z harmonogramem oraz przesyłanie zgłoszeń do operatora;</a:t>
            </a:r>
          </a:p>
          <a:p>
            <a:r>
              <a:rPr lang="pl-PL" sz="1050" dirty="0"/>
              <a:t>Wydano 1 decyzję administracyjną nakładającą opłaty za brak zgłoszonych osób do systemu gospodarki odpadowej;</a:t>
            </a:r>
          </a:p>
          <a:p>
            <a:r>
              <a:rPr lang="pl-PL" sz="1050" dirty="0"/>
              <a:t>Przeprowadzono wraz z pracownikami Straży Miejskiej kontrole nieruchomości zamieszkałych pod kątem weryfikacji ilości osób faktycznie zamieszkujących nieruchomość a ilością osób zgłoszonych do systemu odpadowego;</a:t>
            </a:r>
          </a:p>
          <a:p>
            <a:r>
              <a:rPr lang="pl-PL" sz="1050" dirty="0"/>
              <a:t>Wydano 15 decyzji administracyjnych dotyczących zarządzania pasem drogowym;</a:t>
            </a:r>
          </a:p>
          <a:p>
            <a:r>
              <a:rPr lang="pl-PL" sz="1050" dirty="0"/>
              <a:t>Wydano 8 uzgodnień lokalizacji sieci oraz przyłączy </a:t>
            </a:r>
            <a:r>
              <a:rPr lang="pl-PL" sz="1050" dirty="0" err="1"/>
              <a:t>wodno</a:t>
            </a:r>
            <a:r>
              <a:rPr lang="pl-PL" sz="1050" dirty="0"/>
              <a:t> – kanalizacyjnych, światłowodowych, energetycznych oraz światłowodowych w drogach wewnętrznych;</a:t>
            </a:r>
          </a:p>
          <a:p>
            <a:r>
              <a:rPr lang="pl-PL" sz="1050" dirty="0"/>
              <a:t>Wydano 2 zgody na lokalizacje zjazdu z dróg publicznych oraz wewnętrznych;</a:t>
            </a:r>
          </a:p>
          <a:p>
            <a:r>
              <a:rPr lang="pl-PL" sz="1050" dirty="0"/>
              <a:t>Przeprowadzono przeglądy lokali mieszkalnych oraz klatek schodowych w zakresie utrzymania czystości i porządku oraz stanu technicznego lokali na terenie Gminy Kobylnica; </a:t>
            </a:r>
          </a:p>
          <a:p>
            <a:r>
              <a:rPr lang="pl-PL" sz="1050" dirty="0"/>
              <a:t>Zakończenie postępowań zakupowych w ramach Programu Ochrony Ludności na lata 2025-2026;</a:t>
            </a:r>
          </a:p>
          <a:p>
            <a:pPr marL="0" indent="0">
              <a:buNone/>
            </a:pPr>
            <a:r>
              <a:rPr lang="pl-PL" sz="1050" dirty="0"/>
              <a:t>     1. Cysterny na wodę pitną o poj. 1300 litrów wraz z przyczepą;</a:t>
            </a:r>
          </a:p>
          <a:p>
            <a:pPr marL="0" indent="0">
              <a:buNone/>
            </a:pPr>
            <a:r>
              <a:rPr lang="pl-PL" sz="1050" dirty="0"/>
              <a:t>     2. Ręcznej </a:t>
            </a:r>
            <a:r>
              <a:rPr lang="pl-PL" sz="1050" dirty="0" err="1"/>
              <a:t>paczkowarki</a:t>
            </a:r>
            <a:r>
              <a:rPr lang="pl-PL" sz="1050" dirty="0"/>
              <a:t> do wody pitnej.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97358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99315-2E8A-BEC8-D3A4-0B6A979C2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829CE-22E0-2350-7122-B042824A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Inwestycji (GIF)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6D73E-5422-DA9E-8B15-015392230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1050" dirty="0"/>
              <a:t>Zostało zakończone zadanie inwestycyjne pn. „Budowa sieci wodociągowej i sieci kanalizacji sanitarnej w miejscowościach Kobylnica, Kuleszewo, Bolesławice, Sycewice, Zębowo, Kończewo, Reblino, Łosino, Zajączkowo”, obejmujące realizację trzech zadań inwestycyjnych. Zadanie nr 1: Budowa sieci wodociągowej przy ul. Witosa w Kobylnicy, Zadanie nr 2: Budowa sieci wodociągowej i sieci kanalizacji sanitarnej przy ul. Łąkowej w Kobylnicy Zadanie nr 3: Budowa sieci wodociągowej w miejscowości Lubuń. Całkowity koszt zadania wyniósł: 136 308,28 zł.</a:t>
            </a:r>
          </a:p>
          <a:p>
            <a:pPr>
              <a:lnSpc>
                <a:spcPct val="100000"/>
              </a:lnSpc>
            </a:pPr>
            <a:r>
              <a:rPr lang="pl-PL" sz="1050" dirty="0"/>
              <a:t>Zostało zakończone zadanie inwestycyjne pn. „Budowa energooszczędnego oświetlenia drogowego na terenie gminy Kobylnicy”, obejmujące realizację czterech zadań: Zadanie nr 1: Budowa oświetlenia w Sycewicach przy ul. Sportowej i Poprzecznej, Zadanie nr 2: Budowa oświetlenia w miejscowości Wrząca, Zadanie nr 3: Budowa oświetlenia przy ul. Zielonej w Kobylnicy, Zadanie nr 4: Budowa oświetlenia przy ul. Jaśminowej w Kobylnicy. Całkowity koszt zadania wyniósł: 208 925,22 zł, z czego 40 000 zł pochodziła ze środków sołeckich Sołectwa Sycewice.</a:t>
            </a:r>
          </a:p>
          <a:p>
            <a:pPr>
              <a:lnSpc>
                <a:spcPct val="100000"/>
              </a:lnSpc>
            </a:pPr>
            <a:r>
              <a:rPr lang="pl-PL" sz="1050" dirty="0"/>
              <a:t>W dniu 14.01.2026 r. zostało ogłoszone postępowanie przetargowe na zadanie inwestycyjne pn. „Budowa ulicy Wiśniowej w Kobylnicy wraz z budową infrastruktury towarzyszącej” (planowany termin otwarcia ofert: 02.02.2026 r.).</a:t>
            </a:r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04483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25675-586D-584D-B131-573A32050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E29A73-988C-2411-D4C3-0E9973213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Referat Straży Miejskiej (GSG)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FFF4E1-B7C4-A7C2-D612-53B31996E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802118" cy="413537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kontrola sklepów wielkopowierzchniowych pod kątem zalegającego śniegu na dachach oraz zwisających sopli (w wyniku kontroli nie stwierdzono nieprawidłowości, wskazane obowiązki wykonywane były na bieżąco)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zwracanie szczególnej uwagi na obowiązek właścicieli posesji co do odśnieżania chodników (rozmowy z właścicielami posesji w których informowano, iż w przypadku nie wywiązania się z obowiązku zostaną wyciągnięte konsekwencje karne)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 zwracanie uwagi na zalegający śnieg – odśnieżanie dróg (zabezpieczenie podczas wywozu zalegającego śniegu przez pojazdy ciężarowe)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zwracanie uwagi na niewłaściwe parkowanie pojazdów utrudniające odśnieżanie (ustalanie właścicieli pojazdów i niezwłoczne informowanie ich celem zabrania pojazdów z miejsc newralgicznych)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wspólnie z pracownikami Ośrodka Pomocy Społecznej w Kobylnicy oraz Posterunkiem Policji w Kobylnicy kontrola miejsc na terenie gminy  gdzie mogą przebywać osoby w kryzysie bezdomności i przekazywanie im informacji o czynnych noclegowniach, darmowych posiłkach itp. (żadna z napotkanych osób nie skorzystała z bezpośredniej pomocy)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kontrola warunków bytowych zwierząt na terenie gminy ze szczególnym uwzględnieniem psów przebywających na zewnątrz (w wyniku jednej z interwencji pies został zabrany przez Animals, w pozostałych przypadkach po re kontroli nieprawidłowości zostały usunięte)</a:t>
            </a:r>
          </a:p>
          <a:p>
            <a:pPr>
              <a:lnSpc>
                <a:spcPct val="120000"/>
              </a:lnSpc>
            </a:pP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kontrola źródeł ciepła pod kątem stosowanego paliwa oraz kontrola przestrzegania obowiązku czyszczenia kominów przez osoby uprawnione. (2 właścicielom udzielono informacji o konieczności wymiany źródła ciepła </a:t>
            </a:r>
            <a:r>
              <a:rPr lang="pl-PL" sz="4000" dirty="0" err="1">
                <a:ea typeface="Calibri" panose="020F0502020204030204" pitchFamily="34" charset="0"/>
                <a:cs typeface="Calibri" panose="020F0502020204030204" pitchFamily="34" charset="0"/>
              </a:rPr>
              <a:t>zg</a:t>
            </a:r>
            <a:r>
              <a:rPr lang="pl-PL" sz="4000" dirty="0">
                <a:ea typeface="Calibri" panose="020F0502020204030204" pitchFamily="34" charset="0"/>
                <a:cs typeface="Calibri" panose="020F0502020204030204" pitchFamily="34" charset="0"/>
              </a:rPr>
              <a:t>. z obowiązującymi przepisami, pozostałe kontrole bez uwag)</a:t>
            </a:r>
            <a:endParaRPr lang="pl-PL" sz="1050" dirty="0"/>
          </a:p>
          <a:p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74242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1ED4-9AAC-05D8-4FF5-A3364BE4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2E7EB5-A818-8555-9B9B-62AD95A8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36098"/>
            <a:ext cx="7543800" cy="558846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centrum usług wspólnych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44A8CC-B28C-9720-2D5A-4CF2FD8AC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594360"/>
            <a:ext cx="7543800" cy="53858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Wydano zarządzenia dotyczące rekrutacji do przedszkoli i klas I na rok szkolny 2026/2027, dofinansowania doskonalenia zawodowego nauczycieli oraz ustalenia stypendium za wyniki w nauce (200 zł miesięcznie).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Zrealizowano i rozliczono program „Przyjazna szkoła” (asystent międzykulturowy); podpisano umowę na realizację zadania w 2026 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Rozpatrzono 31 wniosków o pomoc dla nauczycieli oraz 2 wnioski o dofinansowanie kształcenia młodocianych pracowników.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Zakończono realizację programów </a:t>
            </a:r>
            <a:r>
              <a:rPr lang="pl-PL" sz="1050" dirty="0" err="1"/>
              <a:t>MSiT</a:t>
            </a:r>
            <a:r>
              <a:rPr lang="pl-PL" sz="1050" dirty="0"/>
              <a:t> „Aktywna Szkoła” („ABC pływania”, „ABC ruchu”).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Współorganizowano wydarzenie sportowe „Winter Zumba” w ramach WOŚP.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Zorganizowano ferie zimowe dla uczniów SP Kobylnica oraz zimowy obóz wymiany młodzieży z Gminą Walce.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otwarto kompleks sportowy Orlik w Kwakowie.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Rozliczono programy „Cyfrowy Uczeń”, „Narodowy Program Rozwoju Czytelnictwa 2.0” oraz przedsięwzięcie „Wyjście z klasą”.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Szkoły z terenu gminy otrzymały sprzęt komputerowy w ramach KPO; podpisano umowę dotyczącą pracowni AI dla SP Kwakowo.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Zakończono inwestycje m.in. w szkołach w Kobylnicy i Sycewicach (hala sportowa, oddziały przedszkolne, plac zabaw).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Realizowano zimowe utrzymanie dróg i przystanków oraz prace związane z pielęgnacją drzew.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• Przeprowadzono odśnieżanie dachów obiektów oświatowych i użyteczności publicznej.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3056728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610C-F5C3-90E2-AEAC-7C9DEC84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581554-7087-9C9C-6695-40ECFD72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808" y="484632"/>
            <a:ext cx="7591806" cy="393192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ośrodek pomocy społecznej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B1951F-E0AC-FC90-56AA-367747588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84" y="768096"/>
            <a:ext cx="7710678" cy="560527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pl-PL" sz="2600" dirty="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okresie sprawozdawczym łączne wydano  </a:t>
            </a:r>
            <a:r>
              <a:rPr lang="pl-PL" sz="2200" b="1" dirty="0">
                <a:cs typeface="Arial" panose="020B0604020202020204" pitchFamily="34" charset="0"/>
              </a:rPr>
              <a:t>187 decyzji administracyjnych</a:t>
            </a:r>
            <a:r>
              <a:rPr lang="pl-PL" sz="2200" dirty="0">
                <a:cs typeface="Arial" panose="020B0604020202020204" pitchFamily="34" charset="0"/>
              </a:rPr>
              <a:t>, w tym:</a:t>
            </a:r>
            <a:br>
              <a:rPr lang="pl-PL" sz="2200" dirty="0">
                <a:cs typeface="Arial" panose="020B0604020202020204" pitchFamily="34" charset="0"/>
              </a:rPr>
            </a:br>
            <a:r>
              <a:rPr lang="pl-PL" sz="2200" dirty="0">
                <a:cs typeface="Arial" panose="020B0604020202020204" pitchFamily="34" charset="0"/>
              </a:rPr>
              <a:t>– </a:t>
            </a:r>
            <a:r>
              <a:rPr lang="pl-PL" sz="2200" b="1" dirty="0">
                <a:cs typeface="Arial" panose="020B0604020202020204" pitchFamily="34" charset="0"/>
              </a:rPr>
              <a:t>69</a:t>
            </a:r>
            <a:r>
              <a:rPr lang="pl-PL" sz="2200" dirty="0">
                <a:cs typeface="Arial" panose="020B0604020202020204" pitchFamily="34" charset="0"/>
              </a:rPr>
              <a:t> decyzji z zakresu pomocy społecznej (w tym w sprawach: zasiłek stały – 2, zasiłek celowy – 27,  z tego w ramach programu - 16, specjalistyczne usługi opiekuńcze – 6, usługi opiekuńcze – 8, dożywianie/posiłek w szkołach – 21, schronienie – 1, zmiana odpłatności za DPS – 1, inne – 3)</a:t>
            </a:r>
            <a:br>
              <a:rPr lang="pl-PL" sz="2200" dirty="0">
                <a:cs typeface="Arial" panose="020B0604020202020204" pitchFamily="34" charset="0"/>
              </a:rPr>
            </a:br>
            <a:r>
              <a:rPr lang="pl-PL" sz="2200" dirty="0">
                <a:cs typeface="Arial" panose="020B0604020202020204" pitchFamily="34" charset="0"/>
              </a:rPr>
              <a:t>– </a:t>
            </a:r>
            <a:r>
              <a:rPr lang="pl-PL" sz="2200" b="1" dirty="0">
                <a:cs typeface="Arial" panose="020B0604020202020204" pitchFamily="34" charset="0"/>
              </a:rPr>
              <a:t>118</a:t>
            </a:r>
            <a:r>
              <a:rPr lang="pl-PL" sz="2200" dirty="0">
                <a:cs typeface="Arial" panose="020B0604020202020204" pitchFamily="34" charset="0"/>
              </a:rPr>
              <a:t> decyzji dotyczących świadczeń rodzinnych (w tym w sprawach: zasiłek rodzinny – 4, zasiłek pielęgnacyjny – 26, świadczenie pielęgnacyjne – 86, świadczenie „Za życiem” – 1, jednorazowa zapomoga z tytułu urodzenia dziecka -1).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2200" dirty="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okresie sprawozdawczym przeprowadzono 25 postępowań wobec dłużników alimentacyjnych, wydano 30 kart, w tym: Karta Seniora Gminy Kobylnica – 6, Ogólnopolska Karta Seniora – 6, Kobylnicka Karta Dużej Rodziny – 5, Ogólnopolska Karta Dużej Rodziny - 13.</a:t>
            </a:r>
            <a:br>
              <a:rPr lang="pl-PL" sz="2200" dirty="0">
                <a:cs typeface="Arial" panose="020B0604020202020204" pitchFamily="34" charset="0"/>
              </a:rPr>
            </a:br>
            <a:r>
              <a:rPr lang="pl-PL" sz="2200" dirty="0">
                <a:cs typeface="Arial" panose="020B0604020202020204" pitchFamily="34" charset="0"/>
              </a:rPr>
              <a:t>Wpłynęły 2 wnioski o leczenie odwykowe.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2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200" dirty="0">
                <a:cs typeface="Arial" panose="020B0604020202020204" pitchFamily="34" charset="0"/>
              </a:rPr>
              <a:t>Podpisane umowy i porozumienia z zakresu zabezpieczenia społecznego;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dniu 19.12. 2025 r. umowa na: wykonywanie badań i sporządzanie opinii w przedmiocie uzależnienia od alkoholu, na zapewnienie przewozu seniorów posiadających tzw. „bilet za złotówkę”, porozumienie dotyczące kierowania mieszkanek i mieszkańców Gminy Kobylnica do Środowiskowego Domu Samopomocy w Słupsku,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dniu 29.12. 2025 r. porozumienie w sprawie przejęcia przez Miasto Słupsk praw i obowiązków Gminy Kobylnica związanych z korzystaniem z Punktu Interwencji Kryzysowej i Przeciwdziałania Przemocy Domowej PIKBAZA w Słupsku,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dniu 31.12.2025 r. w sprawie przejęcia przez miasto Słupsk praw i obowiązków Gminy Kobylnica związanych z korzystaniem z usług Ośrodka Pomocy Osobom Nietrzeźwym,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dniu 30.12.2025 r. 2 umowy na zapewnienie schronienia i noclegu dla osób bezdomnych z terenu Gminy Kobylnica,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dniu 19.01.2026 r. umowa w sprawie realizacji zadania w ramach resortowego programu Ministra Rodziny, Pracy i Polityki Społecznej „Asystent osobisty osoby z niepełnosprawnością”,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dniach od 30.12.2025 r. do 16.01.2026 r.: 10 umów  na świadczenie specjalistycznych usług opiekuńczych, 1 umowa na  świadczenie usług opiekuńczych, 5 umów na świadczenie usług sąsiedzkich w ramach projektu.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2200" dirty="0"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związku ze zmianą granic administracyjnych Gminy Kobylnica przygotowano i przekazano w dniu 2.01.2026 r. do Miasta Słupska sprawy mieszkańców miejscowości Bolesławice, w tym: 40 spraw z zakresu świadczeń rodzinnych, 4 sprawy dotyczące zasiłków stałych oraz 4 sprawy dotyczące dłużników alimentacyjnych.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2200" dirty="0"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2200" dirty="0">
                <a:cs typeface="Arial" panose="020B0604020202020204" pitchFamily="34" charset="0"/>
              </a:rPr>
              <a:t>W związku z okresem zimowymi i trudnymi warunkami pogodowym Ośrodek Pomocy Społecznej, we współpracy ze Strażą Miejską, prowadził monitoring osób samotnych i bezdomnych. Działania obejmowały rozpoznanie sytuacji bytowej osób zagrożonych wychłodzeniem, podejmowanie interwencji w miejscach ich przebywania oraz informowanie o możliwości skorzystania z dostępnych form wsparcia, w tym schronienia i pomocy socjalnej.</a:t>
            </a:r>
          </a:p>
          <a:p>
            <a:pPr algn="just"/>
            <a:endParaRPr lang="pl-PL" sz="2500" dirty="0">
              <a:cs typeface="Arial" panose="020B0604020202020204" pitchFamily="34" charset="0"/>
            </a:endParaRP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615732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łęboki cień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TM03090434[[fn=Drewniana czcionka]]</Template>
  <TotalTime>237</TotalTime>
  <Words>2203</Words>
  <Application>Microsoft Office PowerPoint</Application>
  <PresentationFormat>Pokaz na ekranie (4:3)</PresentationFormat>
  <Paragraphs>111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Rockwell</vt:lpstr>
      <vt:lpstr>Rockwell Condensed</vt:lpstr>
      <vt:lpstr>Wingdings</vt:lpstr>
      <vt:lpstr>Drewniana czcionka</vt:lpstr>
      <vt:lpstr>Sprawozdanie z działalności Burmistrza w okresie międzysesyjnym</vt:lpstr>
      <vt:lpstr>Kalendarz Burmistrza</vt:lpstr>
      <vt:lpstr>Referat Spraw Obywatelskich i Działalności Gospodarczej (GRS) </vt:lpstr>
      <vt:lpstr>Referat Budownictwa, Gospodarki Przestrzennej i Ochrony Środowiska (GPŚ) </vt:lpstr>
      <vt:lpstr>Referat Gospodarki Komunalnej i Mieszkaniowej (GKM) </vt:lpstr>
      <vt:lpstr>Referat Inwestycji (GIF) </vt:lpstr>
      <vt:lpstr> Referat Straży Miejskiej (GSG) </vt:lpstr>
      <vt:lpstr> centrum usług wspólnych  </vt:lpstr>
      <vt:lpstr> ośrodek pomocy społecznej  </vt:lpstr>
      <vt:lpstr> w zakresie działalności kulturalnej, Centrum kultury i promocji, biblioteka PUBLICZNA  </vt:lpstr>
      <vt:lpstr>Obrona Cywilna i Zarządzanie Kryzysowe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Gliniecka - Woś</dc:creator>
  <cp:lastModifiedBy>Anna Gliniecka - Woś</cp:lastModifiedBy>
  <cp:revision>27</cp:revision>
  <dcterms:created xsi:type="dcterms:W3CDTF">2026-01-05T09:24:31Z</dcterms:created>
  <dcterms:modified xsi:type="dcterms:W3CDTF">2026-01-27T14:37:58Z</dcterms:modified>
</cp:coreProperties>
</file>