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4" r:id="rId1"/>
  </p:sldMasterIdLst>
  <p:notesMasterIdLst>
    <p:notesMasterId r:id="rId10"/>
  </p:notesMasterIdLst>
  <p:sldIdLst>
    <p:sldId id="256" r:id="rId2"/>
    <p:sldId id="257" r:id="rId3"/>
    <p:sldId id="274" r:id="rId4"/>
    <p:sldId id="264" r:id="rId5"/>
    <p:sldId id="265" r:id="rId6"/>
    <p:sldId id="266" r:id="rId7"/>
    <p:sldId id="272" r:id="rId8"/>
    <p:sldId id="273" r:id="rId9"/>
  </p:sldIdLst>
  <p:sldSz cx="9144000" cy="6858000" type="screen4x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8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57827914-C7C0-4727-BFFA-48A03996A518}" type="datetimeFigureOut">
              <a:rPr lang="pl-PL" smtClean="0"/>
              <a:t>17.03.2026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2538"/>
            <a:ext cx="450691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E02A1B5D-84DC-47D7-B16B-5BEF759002C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0326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502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532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487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44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6F822A4-8DA6-4447-9B1F-C5DB58435268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508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740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091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77919A6-33EB-49BD-A62F-1FA56B9F9712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177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817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912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351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398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bip.kobylnica.pl/zarzadzenia/2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39B858-4474-B76E-0D44-2055134161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sz="2100" dirty="0"/>
              <a:t>Sprawozdanie z działalności Burmistrza w okresie międzysesyjnym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0257CFB-60E2-8FC2-295C-115E689ED4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Okres od 29.01.2026r. do 19.03.2026r.</a:t>
            </a:r>
          </a:p>
        </p:txBody>
      </p:sp>
    </p:spTree>
    <p:extLst>
      <p:ext uri="{BB962C8B-B14F-4D97-AF65-F5344CB8AC3E}">
        <p14:creationId xmlns:p14="http://schemas.microsoft.com/office/powerpoint/2010/main" val="3698332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A56BC8-D5A6-D18B-DD23-A98BC6FA1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73736"/>
            <a:ext cx="7543800" cy="502920"/>
          </a:xfrm>
        </p:spPr>
        <p:txBody>
          <a:bodyPr>
            <a:normAutofit/>
          </a:bodyPr>
          <a:lstStyle/>
          <a:p>
            <a:r>
              <a:rPr lang="pl-PL" sz="1500" dirty="0"/>
              <a:t>Kalendarz Burmistrza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B768BD-2973-2FCE-39F6-9850101F5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7814" y="612648"/>
            <a:ext cx="7543800" cy="6135624"/>
          </a:xfrm>
        </p:spPr>
        <p:txBody>
          <a:bodyPr>
            <a:noAutofit/>
          </a:bodyPr>
          <a:lstStyle/>
          <a:p>
            <a:r>
              <a:rPr lang="pl-PL" sz="1000" dirty="0"/>
              <a:t>03.02.2026 Konferencja prasowa dot. budowy ośrodka dla seniorów w Sycewicach, </a:t>
            </a:r>
            <a:r>
              <a:rPr lang="pl-PL" sz="1000" dirty="0" err="1"/>
              <a:t>CKiP</a:t>
            </a:r>
            <a:r>
              <a:rPr lang="pl-PL" sz="1000" dirty="0"/>
              <a:t> Kobylnica</a:t>
            </a:r>
          </a:p>
          <a:p>
            <a:pPr marL="0" indent="0">
              <a:buNone/>
            </a:pPr>
            <a:r>
              <a:rPr lang="pl-PL" sz="1000" dirty="0"/>
              <a:t>	 Uroczystość pożegnania Komendanta Miejskiego Policji w  Słupsku</a:t>
            </a:r>
          </a:p>
          <a:p>
            <a:pPr marL="0" indent="0">
              <a:buNone/>
            </a:pPr>
            <a:r>
              <a:rPr lang="pl-PL" sz="1000" dirty="0"/>
              <a:t>	 Dyskusyjny Klub Książki w Kwakowie</a:t>
            </a:r>
          </a:p>
          <a:p>
            <a:r>
              <a:rPr lang="pl-PL" sz="1000" dirty="0"/>
              <a:t>04.02.2026 Posiedzenie Zarządu OSP , Urząd Miejski w Kobylnicy, Wybory Sołtysa Sołectwa Wrząca</a:t>
            </a:r>
          </a:p>
          <a:p>
            <a:r>
              <a:rPr lang="pl-PL" sz="1000" dirty="0"/>
              <a:t>05.02.2026 Spotkanie w Urzędzie Miasta Słupsk w sprawie omówienia porozumienia dotyczącego rekompensat dla 	gminy za utracenie terenów Bolesławic,</a:t>
            </a:r>
          </a:p>
          <a:p>
            <a:r>
              <a:rPr lang="pl-PL" sz="1000" dirty="0"/>
              <a:t> 10.02.2026 Posiedzenie Rady Nadzorczej Wodociągi Słupsk</a:t>
            </a:r>
          </a:p>
          <a:p>
            <a:r>
              <a:rPr lang="pl-PL" sz="1000" dirty="0"/>
              <a:t>11.02.2026 Spotkanie z PKP PLK w sprawie modernizacji linii kolejowej w Reblinie</a:t>
            </a:r>
          </a:p>
          <a:p>
            <a:r>
              <a:rPr lang="pl-PL" sz="1000" dirty="0"/>
              <a:t>12.02.2026 Wręczenie nagród w Biegu Pączka, stadion Kobylnica</a:t>
            </a:r>
          </a:p>
          <a:p>
            <a:r>
              <a:rPr lang="pl-PL" sz="1000" dirty="0"/>
              <a:t>13.02.2026 Audycja na żywo w Radio Słupsk</a:t>
            </a:r>
          </a:p>
          <a:p>
            <a:pPr marL="0" indent="0">
              <a:buNone/>
            </a:pPr>
            <a:r>
              <a:rPr lang="pl-PL" sz="1000" dirty="0"/>
              <a:t>	 Jubileusz 9 rocznicy Warsztatów Terapii Zajęciowej Sycewice</a:t>
            </a:r>
          </a:p>
          <a:p>
            <a:pPr marL="0" indent="0">
              <a:buNone/>
            </a:pPr>
            <a:r>
              <a:rPr lang="pl-PL" sz="1000" dirty="0"/>
              <a:t>	 Uroczystość 15 - </a:t>
            </a:r>
            <a:r>
              <a:rPr lang="pl-PL" sz="1000" dirty="0" err="1"/>
              <a:t>lecia</a:t>
            </a:r>
            <a:r>
              <a:rPr lang="pl-PL" sz="1000" dirty="0"/>
              <a:t> </a:t>
            </a:r>
            <a:r>
              <a:rPr lang="pl-PL" sz="1000" dirty="0" err="1"/>
              <a:t>CKiP</a:t>
            </a:r>
            <a:r>
              <a:rPr lang="pl-PL" sz="1000" dirty="0"/>
              <a:t> w Kobylnicy</a:t>
            </a:r>
          </a:p>
          <a:p>
            <a:r>
              <a:rPr lang="pl-PL" sz="1000" dirty="0"/>
              <a:t>20.02.2026 Zebranie sprawozdawcze OSP Lubuń</a:t>
            </a:r>
          </a:p>
          <a:p>
            <a:r>
              <a:rPr lang="pl-PL" sz="1000" dirty="0"/>
              <a:t>25.02.206 Posiedzenie Komisji Wspólnej Rządu i Samorządu Terytorialnego, MSWiA Warszawa</a:t>
            </a:r>
          </a:p>
          <a:p>
            <a:r>
              <a:rPr lang="pl-PL" sz="1000" dirty="0"/>
              <a:t>27.02.2026 Konwent Wójtów i Burmistrzów Powiatu Słupskiego, Starostwo Powiatowe Słupsk</a:t>
            </a:r>
          </a:p>
          <a:p>
            <a:pPr marL="0" indent="0">
              <a:buNone/>
            </a:pPr>
            <a:r>
              <a:rPr lang="pl-PL" sz="1000" dirty="0"/>
              <a:t>	Zebranie sprawozdawcze OSP Lulemino</a:t>
            </a:r>
          </a:p>
          <a:p>
            <a:r>
              <a:rPr lang="pl-PL" sz="1000" dirty="0"/>
              <a:t>28.02.2026 Czytelnik Roku Biblioteka Kobylnica</a:t>
            </a:r>
          </a:p>
          <a:p>
            <a:pPr marL="0" indent="0">
              <a:buNone/>
            </a:pPr>
            <a:r>
              <a:rPr lang="pl-PL" sz="1000" dirty="0"/>
              <a:t>	 Zebranie OSP Sierakowo i OSP Sycewice, ślubowanie dziecięcej drużyny</a:t>
            </a:r>
          </a:p>
          <a:p>
            <a:r>
              <a:rPr lang="pl-PL" sz="1000" dirty="0"/>
              <a:t>03.03.2026 Uczestnictwo w dyskusyjnym Klubie Książki w Kwakowie</a:t>
            </a:r>
          </a:p>
          <a:p>
            <a:r>
              <a:rPr lang="pl-PL" sz="1000" dirty="0"/>
              <a:t>06.03.2026 Podpisanie umowy na budowę ul. Wiśniowej w Kobylnicy</a:t>
            </a:r>
          </a:p>
          <a:p>
            <a:pPr marL="0" indent="0">
              <a:buNone/>
            </a:pPr>
            <a:r>
              <a:rPr lang="pl-PL" sz="1000" dirty="0"/>
              <a:t>	Wręczenie nagród w Wojewódzkim Konkursie Recytatorskim, SP Kobylnica</a:t>
            </a:r>
          </a:p>
          <a:p>
            <a:pPr marL="0" indent="0">
              <a:buNone/>
            </a:pPr>
            <a:r>
              <a:rPr lang="pl-PL" sz="1000" dirty="0"/>
              <a:t>	 Gala wręczenia stypendiów i nagród sportowych, </a:t>
            </a:r>
            <a:r>
              <a:rPr lang="pl-PL" sz="1000" dirty="0" err="1"/>
              <a:t>CKiP</a:t>
            </a:r>
            <a:r>
              <a:rPr lang="pl-PL" sz="1000" dirty="0"/>
              <a:t> w Kobylnicy</a:t>
            </a:r>
          </a:p>
        </p:txBody>
      </p:sp>
    </p:spTree>
    <p:extLst>
      <p:ext uri="{BB962C8B-B14F-4D97-AF65-F5344CB8AC3E}">
        <p14:creationId xmlns:p14="http://schemas.microsoft.com/office/powerpoint/2010/main" val="4000759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3A2089-84BD-1DA6-53DB-E01F92CD4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517BFC-237F-DA07-703F-A824EEAF7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73736"/>
            <a:ext cx="7543800" cy="502920"/>
          </a:xfrm>
        </p:spPr>
        <p:txBody>
          <a:bodyPr>
            <a:normAutofit/>
          </a:bodyPr>
          <a:lstStyle/>
          <a:p>
            <a:r>
              <a:rPr lang="pl-PL" sz="1500" dirty="0"/>
              <a:t>Kalendarz Burmistrza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D159A75-6634-6097-99B9-315A7029B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7814" y="612648"/>
            <a:ext cx="7543800" cy="5504688"/>
          </a:xfrm>
        </p:spPr>
        <p:txBody>
          <a:bodyPr>
            <a:noAutofit/>
          </a:bodyPr>
          <a:lstStyle/>
          <a:p>
            <a:endParaRPr lang="pl-PL" sz="1000" dirty="0"/>
          </a:p>
          <a:p>
            <a:r>
              <a:rPr lang="pl-PL" sz="1000" dirty="0"/>
              <a:t>10.03.2026 spotkanie w Urzędzie Miejskim w Słupsku w sprawie schroniska</a:t>
            </a:r>
          </a:p>
          <a:p>
            <a:r>
              <a:rPr lang="pl-PL" sz="1000" dirty="0"/>
              <a:t>	Spotkanie online w wojewodą Pomorską na temat Programu Ochrony Ludności,</a:t>
            </a:r>
            <a:endParaRPr lang="pl-PL" sz="600" dirty="0"/>
          </a:p>
          <a:p>
            <a:r>
              <a:rPr lang="pl-PL" sz="1000" dirty="0"/>
              <a:t>11.03.2026 Posiedzenie SGPEO, Urząd Gminy Karnice</a:t>
            </a:r>
          </a:p>
          <a:p>
            <a:r>
              <a:rPr lang="pl-PL" sz="1000" dirty="0"/>
              <a:t>12.03.2026 Wizyta delegacji z gminy Manowo w celu pozyskania informacji na temat nowo wybudowanego budynku 	urzędu Miejskiego w Kobylnicy</a:t>
            </a:r>
          </a:p>
          <a:p>
            <a:r>
              <a:rPr lang="pl-PL" sz="1000" dirty="0"/>
              <a:t>17.03.2026 Posiedzenie Komisji Rady Miejskiej w Kobylnicy</a:t>
            </a:r>
          </a:p>
          <a:p>
            <a:endParaRPr lang="pl-PL" sz="1000" dirty="0"/>
          </a:p>
          <a:p>
            <a:pPr marL="0" indent="0">
              <a:buNone/>
            </a:pPr>
            <a:r>
              <a:rPr lang="pl-PL" sz="1000" b="1" dirty="0"/>
              <a:t>W okresie międzysesyjnym opublikowano 37 zarządzeń.</a:t>
            </a:r>
          </a:p>
          <a:p>
            <a:r>
              <a:rPr lang="pl-PL" sz="1000" dirty="0"/>
              <a:t>18 zarządzeń w przedmiocie gospodarki nieruchomościami dotyczących ustanowienia służebności, nabycia, wydzierżawienia i użyczenia nieruchomości, </a:t>
            </a:r>
          </a:p>
          <a:p>
            <a:r>
              <a:rPr lang="pl-PL" sz="1000" dirty="0"/>
              <a:t> 5 zarządzeń w sprawie planów finansowych Gminy Kobylnica,</a:t>
            </a:r>
          </a:p>
          <a:p>
            <a:r>
              <a:rPr lang="pl-PL" sz="1000" dirty="0"/>
              <a:t>6 zarządzeń dotyczących zakresu Centrum Usług Wspólnych (powołanie komisji przetargowych, komisji ds. stypendiów, w sprawie pomocy zdrowotnej dla nauczycieli, ogłoszenia konkursu ofert na wsparcie zadań publicznych),</a:t>
            </a:r>
          </a:p>
          <a:p>
            <a:r>
              <a:rPr lang="pl-PL" sz="1000" dirty="0"/>
              <a:t>3 zarządzenia w sprawie upoważnienia pracowników OPS do prowadzenia postępowań, do poświadczania dokumentów za zgodność z oryginałem, do odwołania upoważnień byłemu pracownikowi,</a:t>
            </a:r>
          </a:p>
          <a:p>
            <a:r>
              <a:rPr lang="pl-PL" sz="1000" dirty="0"/>
              <a:t>2 zarządzenia stanowisko obrony cywilnej w sprawie przymusowego doprowadzenia osób do kwalifikacji wojskowej,</a:t>
            </a:r>
          </a:p>
          <a:p>
            <a:r>
              <a:rPr lang="pl-PL" sz="1000" dirty="0"/>
              <a:t>1 zarządzenie dotyczące wyborów uzupełniających sołtysa sołectwa Wrząca,</a:t>
            </a:r>
          </a:p>
          <a:p>
            <a:r>
              <a:rPr lang="pl-PL" sz="1000" dirty="0"/>
              <a:t>1 zarządzenie dot. Przyjęcia regulaminu udziału w projekcie dot. Budowy przydomowych oczyszczalni oraz 1 dotyczące spraw kadrowych- arkusze oceny ryzyka zawodowego.</a:t>
            </a:r>
          </a:p>
          <a:p>
            <a:pPr marL="182880" marR="0" lvl="0" indent="-18288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549E39">
                  <a:lumMod val="75000"/>
                </a:srgbClr>
              </a:buClr>
              <a:buSzPct val="85000"/>
              <a:buFont typeface="Wingdings" pitchFamily="2" charset="2"/>
              <a:buChar char="§"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  <a:hlinkClick r:id="rId2"/>
              </a:rPr>
              <a:t>Zarządzenia - Biuletyn Informacji Publicznej Urząd Miejski w Kobylnicy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  <a:p>
            <a:pPr marL="0" indent="0">
              <a:buNone/>
            </a:pPr>
            <a:endParaRPr lang="pl-PL" sz="1000" dirty="0"/>
          </a:p>
          <a:p>
            <a:endParaRPr lang="pl-PL" sz="1000" dirty="0"/>
          </a:p>
          <a:p>
            <a:endParaRPr lang="pl-PL" sz="1000" dirty="0"/>
          </a:p>
          <a:p>
            <a:endParaRPr lang="pl-PL" sz="1000" dirty="0"/>
          </a:p>
          <a:p>
            <a:endParaRPr lang="pl-PL" sz="1000" dirty="0"/>
          </a:p>
          <a:p>
            <a:endParaRPr lang="pl-PL" sz="1000" dirty="0"/>
          </a:p>
          <a:p>
            <a:endParaRPr lang="pl-PL" sz="1000" dirty="0"/>
          </a:p>
          <a:p>
            <a:endParaRPr lang="pl-PL" sz="1000" dirty="0"/>
          </a:p>
          <a:p>
            <a:endParaRPr lang="pl-PL" sz="1000" dirty="0"/>
          </a:p>
          <a:p>
            <a:endParaRPr lang="pl-PL" sz="1000" dirty="0"/>
          </a:p>
          <a:p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691419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CDF1A-977D-1371-3EA0-418B08DD0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A6C865-7354-2FBA-3241-16A4B21F4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92024"/>
            <a:ext cx="7543800" cy="1309878"/>
          </a:xfrm>
        </p:spPr>
        <p:txBody>
          <a:bodyPr>
            <a:normAutofit/>
          </a:bodyPr>
          <a:lstStyle/>
          <a:p>
            <a:r>
              <a:rPr lang="pl-PL" sz="1500" dirty="0"/>
              <a:t>Referat Spraw Obywatelskich i Działalności Gospodarczej (GRS)</a:t>
            </a: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3EDBBD-84BE-4D48-DD25-44B2E5EE3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1501902"/>
            <a:ext cx="7543800" cy="3353562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pl-PL" sz="2500" dirty="0"/>
              <a:t>Nadawanie numeru PESEL UKR obywatelom Ukrainy oraz na podstawie odrębnych przepisów- 267 </a:t>
            </a:r>
            <a:r>
              <a:rPr lang="pl-PL" sz="2500" dirty="0" err="1"/>
              <a:t>szt</a:t>
            </a:r>
            <a:r>
              <a:rPr lang="pl-PL" sz="2500" dirty="0"/>
              <a:t>,</a:t>
            </a:r>
          </a:p>
          <a:p>
            <a:pPr algn="just"/>
            <a:r>
              <a:rPr lang="pl-PL" sz="2500" dirty="0"/>
              <a:t>Prowadzenie postępowań administracyjnych o wymeldowanie z miejsca pobytu stałego – 14 postępowań w toku,</a:t>
            </a:r>
          </a:p>
          <a:p>
            <a:pPr algn="just"/>
            <a:r>
              <a:rPr lang="pl-PL" sz="2500" dirty="0"/>
              <a:t>Rozpatrywanie wniosków o udostępnienie informacji publicznej- w okresie międzysesyjnym wpłynęło 20 szt.,</a:t>
            </a:r>
          </a:p>
          <a:p>
            <a:pPr algn="just"/>
            <a:r>
              <a:rPr lang="pl-PL" sz="2500" dirty="0"/>
              <a:t>Rozstrzygniecie 10 otwartych  konkursów ofert na realizację zadań publicznych dla organizacji pozarządowych (stowarzyszeń, fundacji i innych inicjatyw obywatelskich)</a:t>
            </a:r>
            <a:r>
              <a:rPr lang="pl-PL" sz="2500" dirty="0">
                <a:solidFill>
                  <a:srgbClr val="474747"/>
                </a:solidFill>
              </a:rPr>
              <a:t>,</a:t>
            </a:r>
          </a:p>
          <a:p>
            <a:pPr algn="just"/>
            <a:r>
              <a:rPr lang="pl-PL" sz="2500" dirty="0"/>
              <a:t>Podpisałam 20 umów dla organizacji pozarządowych na realizację zadań publicznych oraz 2 umowy dla organizacji pozarządowych na realizację zadań publicznych w trybie pozakonkursowym.</a:t>
            </a:r>
          </a:p>
          <a:p>
            <a:pPr algn="just"/>
            <a:r>
              <a:rPr lang="pl-PL" sz="2500" dirty="0"/>
              <a:t>Został ogłoszony otwarty konkurs ofert na realizację zadania publicznego pn.: „ Organizacja imprez sportowo- rekreacyjnych”.</a:t>
            </a:r>
          </a:p>
          <a:p>
            <a:pPr algn="just"/>
            <a:r>
              <a:rPr lang="pl-PL" sz="2500" dirty="0"/>
              <a:t>Złożono wniosek do Urzędu Marszałkowskiego Województwa Pomorskiego o dofinansowanie zadań własnych przez Gminną radę Seniorów w ramach programu „ Pomorskie rady Seniorów 2026”.</a:t>
            </a:r>
          </a:p>
          <a:p>
            <a:pPr algn="just"/>
            <a:r>
              <a:rPr lang="pl-PL" sz="2500" dirty="0"/>
              <a:t>wydano 188 dowodów osobistych, </a:t>
            </a:r>
          </a:p>
          <a:p>
            <a:pPr algn="just"/>
            <a:r>
              <a:rPr lang="pl-PL" sz="2500" dirty="0"/>
              <a:t>Pozostałe czynności- unieważniono 11 dowodów na skutek utraty lub uszkodzenia, przyjęto 204  </a:t>
            </a:r>
            <a:r>
              <a:rPr lang="pl-PL" sz="1800" dirty="0"/>
              <a:t>dowody</a:t>
            </a:r>
            <a:r>
              <a:rPr lang="pl-PL" sz="2500" dirty="0"/>
              <a:t>.</a:t>
            </a:r>
          </a:p>
          <a:p>
            <a:pPr algn="just"/>
            <a:r>
              <a:rPr lang="pl-PL" sz="2500" dirty="0"/>
              <a:t>Składanie wniosków w Centralnej Ewidencji i  Informacji o Działalności Gospodarczej (CEIDG) – 35 szt.,</a:t>
            </a:r>
          </a:p>
          <a:p>
            <a:endParaRPr lang="pl-PL" sz="1050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04FA5F06-0F07-D96B-BB23-A3845A8E3BBC}"/>
              </a:ext>
            </a:extLst>
          </p:cNvPr>
          <p:cNvSpPr txBox="1"/>
          <p:nvPr/>
        </p:nvSpPr>
        <p:spPr>
          <a:xfrm>
            <a:off x="2286571" y="846963"/>
            <a:ext cx="4570857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sz="1350" dirty="0"/>
          </a:p>
          <a:p>
            <a:endParaRPr lang="pl-PL" sz="1350" dirty="0"/>
          </a:p>
        </p:txBody>
      </p:sp>
    </p:spTree>
    <p:extLst>
      <p:ext uri="{BB962C8B-B14F-4D97-AF65-F5344CB8AC3E}">
        <p14:creationId xmlns:p14="http://schemas.microsoft.com/office/powerpoint/2010/main" val="2287128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0E22A7-9EE7-7805-62DB-83E780F0F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5A4383-EAE6-0411-034E-3DF4E6D0E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234440"/>
            <a:ext cx="7543800" cy="336042"/>
          </a:xfrm>
        </p:spPr>
        <p:txBody>
          <a:bodyPr>
            <a:normAutofit fontScale="90000"/>
          </a:bodyPr>
          <a:lstStyle/>
          <a:p>
            <a:r>
              <a:rPr lang="pl-PL" sz="1500" dirty="0"/>
              <a:t>Referat Budownictwa, Gospodarki Przestrzennej i Ochrony Środowiska (GPŚ)</a:t>
            </a: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681085-B75F-662E-5DE5-386F799C1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1501902"/>
            <a:ext cx="7543800" cy="3234690"/>
          </a:xfrm>
        </p:spPr>
        <p:txBody>
          <a:bodyPr>
            <a:normAutofit/>
          </a:bodyPr>
          <a:lstStyle/>
          <a:p>
            <a:r>
              <a:rPr lang="pl-PL" sz="1050" dirty="0"/>
              <a:t>Wydano 1 decyzję o środowiskowych uwarunkowaniach</a:t>
            </a:r>
          </a:p>
          <a:p>
            <a:r>
              <a:rPr lang="pl-PL" sz="1050" dirty="0"/>
              <a:t>Obwieszczono o wszczęciu postępowania w sprawie wydania decyzji o środowiskowych uwarunkowaniach – 8 postepowań</a:t>
            </a:r>
          </a:p>
          <a:p>
            <a:r>
              <a:rPr lang="pl-PL" sz="1050" dirty="0"/>
              <a:t>Wydano 2 obwieszczenia o zakończeniu postępowania w sprawie wydania decyzji o środowiskowych uwarunkowaniach</a:t>
            </a:r>
          </a:p>
          <a:p>
            <a:r>
              <a:rPr lang="pl-PL" sz="1050" dirty="0"/>
              <a:t>Obwieszczono o konieczności przeprowadzenia deratyzacji w okresie od 15 marca do 15 kwietnia br.</a:t>
            </a:r>
          </a:p>
          <a:p>
            <a:r>
              <a:rPr lang="pl-PL" sz="1050" dirty="0"/>
              <a:t>Wydano 8 decyzji w sprawie ustalenia warunków zabudowy</a:t>
            </a:r>
          </a:p>
          <a:p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2824137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99315-2E8A-BEC8-D3A4-0B6A979C2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A829CE-22E0-2350-7122-B042824A3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220724"/>
            <a:ext cx="7543800" cy="281178"/>
          </a:xfrm>
        </p:spPr>
        <p:txBody>
          <a:bodyPr>
            <a:normAutofit fontScale="90000"/>
          </a:bodyPr>
          <a:lstStyle/>
          <a:p>
            <a:r>
              <a:rPr lang="pl-PL" sz="1500" dirty="0"/>
              <a:t>Referat Inwestycji (GIF)</a:t>
            </a: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D6D73E-5422-DA9E-8B15-015392230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1501902"/>
            <a:ext cx="7543800" cy="441426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pl-PL" sz="1050" b="1" dirty="0"/>
          </a:p>
          <a:p>
            <a:pPr algn="just"/>
            <a:r>
              <a:rPr lang="pl-PL" sz="1050" dirty="0"/>
              <a:t>W dniu 06.03.2026 r. podpisałam Umowa z Wykonawcą (Zakład Robót Drogowych </a:t>
            </a:r>
            <a:r>
              <a:rPr lang="pl-PL" sz="1050" dirty="0" err="1"/>
              <a:t>Frages</a:t>
            </a:r>
            <a:r>
              <a:rPr lang="pl-PL" sz="1050" dirty="0"/>
              <a:t> Franciszek </a:t>
            </a:r>
            <a:r>
              <a:rPr lang="pl-PL" sz="1050" dirty="0" err="1"/>
              <a:t>Gesner</a:t>
            </a:r>
            <a:r>
              <a:rPr lang="pl-PL" sz="1050" dirty="0"/>
              <a:t>) na realizację zadania inwestycyjnego pn. </a:t>
            </a:r>
            <a:r>
              <a:rPr lang="pl-PL" sz="1050" b="1" dirty="0"/>
              <a:t>„Budowa ulicy Wiśniowej w Kobylnicy wraz z budową infrastruktury towarzyszącej”. Wartość zadania wynosi: 467.219,24 zł. Planowany termin zakończenia: do 5 miesięcy od dnia podpisania umowy;</a:t>
            </a:r>
          </a:p>
          <a:p>
            <a:pPr algn="just"/>
            <a:r>
              <a:rPr lang="pl-PL" sz="1050" dirty="0"/>
              <a:t>Ogłoszono postępowanie przetargowe na inwestycje pn.:</a:t>
            </a:r>
          </a:p>
          <a:p>
            <a:pPr marL="0" indent="0" algn="just">
              <a:buNone/>
            </a:pPr>
            <a:r>
              <a:rPr lang="pl-PL" sz="1050" b="1" dirty="0"/>
              <a:t>     „Budowa drogi gminnej położonej na działce nr 224 w m. Kruszyna (w tym 20.056 zł FS Kruszyna)” </a:t>
            </a:r>
          </a:p>
          <a:p>
            <a:pPr marL="0" indent="0" algn="just">
              <a:buNone/>
            </a:pPr>
            <a:r>
              <a:rPr lang="pl-PL" sz="1050" b="1" dirty="0"/>
              <a:t>      </a:t>
            </a:r>
            <a:r>
              <a:rPr lang="pl-PL" sz="1050" dirty="0"/>
              <a:t>oraz </a:t>
            </a:r>
          </a:p>
          <a:p>
            <a:pPr marL="0" indent="0" algn="just">
              <a:buNone/>
            </a:pPr>
            <a:r>
              <a:rPr lang="pl-PL" sz="1050" dirty="0"/>
              <a:t>     </a:t>
            </a:r>
            <a:r>
              <a:rPr lang="pl-PL" sz="1050" b="1" dirty="0"/>
              <a:t>„Utworzenie 32 nowych miejsc opieki dla dzieci w wieku do lat 3 w ramach nowej instytucji - Żłobka w </a:t>
            </a:r>
            <a:br>
              <a:rPr lang="pl-PL" sz="1050" b="1" dirty="0"/>
            </a:br>
            <a:r>
              <a:rPr lang="pl-PL" sz="1050" b="1" dirty="0"/>
              <a:t>      Gminie Kobylnica przy ul. Młyńskiej 21a, 76 – 251 Kobylnica”;</a:t>
            </a:r>
          </a:p>
          <a:p>
            <a:pPr algn="just"/>
            <a:r>
              <a:rPr lang="pl-PL" sz="1050" dirty="0"/>
              <a:t>Podpisałam umowa na wykonanie dokumentacji projektowo-kosztorysowej dla inwestycji pn. „Budowa drogi gminnej nr 114206G w miejscowości Kobylnica – etap II”.</a:t>
            </a:r>
          </a:p>
          <a:p>
            <a:pPr algn="just"/>
            <a:r>
              <a:rPr lang="pl-PL" sz="1050" dirty="0"/>
              <a:t>Dnia 12 lutego 2026 r. została podpisałam umowę z Wykonawcą </a:t>
            </a:r>
            <a:r>
              <a:rPr lang="pl-PL" sz="1050" b="1" dirty="0"/>
              <a:t>Przedsiębiorstwo „HYDROGEOBUDOWA” Sp. z o.o. </a:t>
            </a:r>
            <a:r>
              <a:rPr lang="pl-PL" sz="1050" dirty="0"/>
              <a:t>z siedzibą w Sławnie na realizację zadania inwestycyjnego pn.: „</a:t>
            </a:r>
            <a:r>
              <a:rPr lang="pl-PL" sz="1050" b="1" dirty="0"/>
              <a:t>Odprowadzenie wód deszczowych </a:t>
            </a:r>
            <a:br>
              <a:rPr lang="pl-PL" sz="1050" b="1" dirty="0"/>
            </a:br>
            <a:r>
              <a:rPr lang="pl-PL" sz="1050" b="1" dirty="0"/>
              <a:t>ul. Mikołajczyka w Kobylnicy (Etap II)”. </a:t>
            </a:r>
          </a:p>
          <a:p>
            <a:pPr algn="just"/>
            <a:r>
              <a:rPr lang="pl-PL" sz="1050" dirty="0"/>
              <a:t>Dnia 6 marca 2026r. podpisałam umowy na </a:t>
            </a:r>
            <a:r>
              <a:rPr lang="pl-PL" sz="1050" b="1" dirty="0"/>
              <a:t>sprawowanie funkcji inspektorów nadzoru inwestorskiego nad wykonywaniem robót budowlanych (w tym usług remontowych) na rzecz Gminy Kobylnica </a:t>
            </a:r>
            <a:r>
              <a:rPr lang="pl-PL" sz="1050" dirty="0"/>
              <a:t>w branżach: drogowej, elektrycznej oraz sanitarnej. </a:t>
            </a:r>
          </a:p>
          <a:p>
            <a:pPr algn="just"/>
            <a:endParaRPr lang="pl-PL" sz="1050" dirty="0"/>
          </a:p>
          <a:p>
            <a:pPr algn="just"/>
            <a:endParaRPr lang="pl-PL" sz="1050" dirty="0"/>
          </a:p>
          <a:p>
            <a:pPr algn="just"/>
            <a:r>
              <a:rPr lang="pl-PL" sz="1050" dirty="0"/>
              <a:t>Dnia 29.01.2026 roku Gmina Kobylnica zawarła z Samorządem Województwa Pomorskiego umowę o przyznaniu pomocy na realizację zadania inwestycyjnego pn. Rozbudowa parku im. Pierwszych Mieszkańców Kobylnicy w miejscowości Kobylnica, w ramach której została przyznana pomoc w wysokości 236.515,00 zł.</a:t>
            </a:r>
          </a:p>
          <a:p>
            <a:pPr algn="just"/>
            <a:endParaRPr lang="pl-PL" sz="1050" dirty="0"/>
          </a:p>
          <a:p>
            <a:pPr marL="0" indent="0">
              <a:buNone/>
            </a:pPr>
            <a:endParaRPr lang="pl-PL" sz="1050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BAF5E55-8A20-04E6-3CE3-3D13757C37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539" y="4867647"/>
            <a:ext cx="4529721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833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81ED4-9AAC-05D8-4FF5-A3364BE4C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2E7EB5-A818-8555-9B9B-62AD95A83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220724"/>
            <a:ext cx="7543800" cy="281178"/>
          </a:xfrm>
        </p:spPr>
        <p:txBody>
          <a:bodyPr>
            <a:normAutofit fontScale="90000"/>
          </a:bodyPr>
          <a:lstStyle/>
          <a:p>
            <a:br>
              <a:rPr lang="pl-PL" sz="1500" dirty="0"/>
            </a:br>
            <a:r>
              <a:rPr lang="pl-PL" sz="1500" dirty="0"/>
              <a:t>centrum usług wspólnych</a:t>
            </a:r>
            <a:br>
              <a:rPr lang="pl-PL" sz="1500" dirty="0"/>
            </a:b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44A8CC-B28C-9720-2D5A-4CF2FD8AC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1501902"/>
            <a:ext cx="7543800" cy="3984498"/>
          </a:xfrm>
        </p:spPr>
        <p:txBody>
          <a:bodyPr>
            <a:normAutofit/>
          </a:bodyPr>
          <a:lstStyle/>
          <a:p>
            <a:r>
              <a:rPr lang="pl-PL" sz="1050" dirty="0"/>
              <a:t>Ustalenie kwoty stypendium za wyniki w nauce lub za osiągnięcia sportowe dla uczniów w szkołach podstawowych. Za I semestr 2025/2026 dyrektorzy szkół przyznali 232 stypendia naukowe i 32 sportowe. Ustalono kwotę 130 zł (wypłacane jednorazowo w szkołach).</a:t>
            </a:r>
          </a:p>
          <a:p>
            <a:r>
              <a:rPr lang="pl-PL" sz="1050" dirty="0"/>
              <a:t>Weryfikacja i zaopiniowanie wniosków o nagrody i stypendia sportowe (22 wnioski o nagrody sportowe i 27 wniosków o stypendia sportowe).</a:t>
            </a:r>
          </a:p>
          <a:p>
            <a:r>
              <a:rPr lang="pl-PL" sz="1050" dirty="0"/>
              <a:t>Organizacja Gali Sportowe Oscary Gminy Kobylnica – wręczenie nagród, wyróżnień i podpisanie umów ze stypendystami sportowymi – 6.03.2026 r.</a:t>
            </a:r>
          </a:p>
          <a:p>
            <a:r>
              <a:rPr lang="pl-PL" sz="1050" dirty="0"/>
              <a:t>Organizacja imprezy Bieg Pączka - 12.02.2026 r.</a:t>
            </a:r>
          </a:p>
          <a:p>
            <a:r>
              <a:rPr lang="pl-PL" sz="1050" dirty="0"/>
              <a:t>Koordynacja Gminnej Olimpiady Dzieci i Młodzieży: na terenie szkół z Gminy Kobylnica rozegrano rozgrywki dla dzieci i młodzieży z piłki ręcznej dziewcząt i chłopców. Do wojewódzkiego etapu przeszła drużyna dziewcząt z piłki siatkowej z SP Kobylnica.</a:t>
            </a:r>
          </a:p>
          <a:p>
            <a:r>
              <a:rPr lang="pl-PL" sz="1050" dirty="0"/>
              <a:t>Zimowe utrzymanie dróg - Sezon zimowy rozpoczął się 31.12.2025 r. i na dzień dzisiejszy trwał do dnia 23.02.2026 r. Łączny koszt zimowego utrzymanie dróg i chodników na terenie </a:t>
            </a:r>
          </a:p>
          <a:p>
            <a:r>
              <a:rPr lang="pl-PL" sz="1050" dirty="0"/>
              <a:t>W ramach bieżących prac – remonty i profilowanie dróg, usuwanie skutków roztopów, remonty szkół i budynków, prace utrzymaniowe na obiektach sportowych i terenach zielonych.</a:t>
            </a:r>
          </a:p>
          <a:p>
            <a:pPr marL="0" indent="0">
              <a:buNone/>
            </a:pPr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3056728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A8610C-F5C3-90E2-AEAC-7C9DEC84E5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581554-7087-9C9C-6695-40ECFD72C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220724"/>
            <a:ext cx="7543800" cy="281178"/>
          </a:xfrm>
        </p:spPr>
        <p:txBody>
          <a:bodyPr>
            <a:normAutofit fontScale="90000"/>
          </a:bodyPr>
          <a:lstStyle/>
          <a:p>
            <a:br>
              <a:rPr lang="pl-PL" sz="1500" dirty="0"/>
            </a:br>
            <a:r>
              <a:rPr lang="pl-PL" sz="1500" dirty="0"/>
              <a:t>ośrodek pomocy społecznej</a:t>
            </a:r>
            <a:br>
              <a:rPr lang="pl-PL" sz="1500" dirty="0"/>
            </a:b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1B1951F-E0AC-FC90-56AA-367747588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5538" y="1501902"/>
            <a:ext cx="7539228" cy="3207258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l-PL" sz="4200" dirty="0">
              <a:cs typeface="Aharoni" panose="02010803020104030203" pitchFamily="2" charset="-79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4200" dirty="0">
                <a:cs typeface="Aharoni" panose="02010803020104030203" pitchFamily="2" charset="-79"/>
              </a:rPr>
              <a:t>Podpisano umowy i porozumienia z zakresu zabezpieczenia społecznego;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l-PL" sz="4200" dirty="0">
              <a:cs typeface="Aharoni" panose="02010803020104030203" pitchFamily="2" charset="-79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4200" dirty="0">
                <a:cs typeface="Aharoni" panose="02010803020104030203" pitchFamily="2" charset="-79"/>
              </a:rPr>
              <a:t>2 umowy na świadczenie usług sąsiedzkich w ramach projektu „Równe szanse - kompleksowe usługi społeczno-zdrowotne na rzecz seniorów i osób z niepełnosprawnościami ”,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4200" dirty="0">
                <a:cs typeface="Aharoni" panose="02010803020104030203" pitchFamily="2" charset="-79"/>
              </a:rPr>
              <a:t>umowa w sprawie usługi żywienia dzieci uczęszczających do Przedszkola Kraina Malucha w Słupsku,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4200" dirty="0">
                <a:cs typeface="Aharoni" panose="02010803020104030203" pitchFamily="2" charset="-79"/>
              </a:rPr>
              <a:t>umowa na świadczenie usług opiekuńczych,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4200" dirty="0">
                <a:cs typeface="Aharoni" panose="02010803020104030203" pitchFamily="2" charset="-79"/>
              </a:rPr>
              <a:t>umowa na świadczenie usług sąsiedzkich w ramach programu „Korpus wsparcia seniorów”,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4200" dirty="0">
                <a:cs typeface="Aharoni" panose="02010803020104030203" pitchFamily="2" charset="-79"/>
              </a:rPr>
              <a:t>umowa w sprawie wieloletniego rządowego programu wspierania finansowego gmin w zakresie dożywiania „Posiłek w szkole i w domu” na 2026 r.,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4200" dirty="0">
                <a:cs typeface="Aharoni" panose="02010803020104030203" pitchFamily="2" charset="-79"/>
              </a:rPr>
              <a:t>umowa w sprawie realizacji zadania w ramach resortowego Programu Ministra Rodziny, Pracy i Polityki Społecznej „Opieka </a:t>
            </a:r>
            <a:r>
              <a:rPr lang="pl-PL" sz="4200" dirty="0" err="1">
                <a:cs typeface="Aharoni" panose="02010803020104030203" pitchFamily="2" charset="-79"/>
              </a:rPr>
              <a:t>wytchnieniowa</a:t>
            </a:r>
            <a:r>
              <a:rPr lang="pl-PL" sz="4200" dirty="0">
                <a:cs typeface="Aharoni" panose="02010803020104030203" pitchFamily="2" charset="-79"/>
              </a:rPr>
              <a:t>” dla Jednostek Samorządu Terytorialnego - edycja 2026.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l-PL" sz="4200" dirty="0">
              <a:cs typeface="Aharoni" panose="02010803020104030203" pitchFamily="2" charset="-79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l-PL" sz="4200" dirty="0">
              <a:cs typeface="Aharoni" panose="02010803020104030203" pitchFamily="2" charset="-79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4200" dirty="0">
                <a:cs typeface="Aharoni" panose="02010803020104030203" pitchFamily="2" charset="-79"/>
              </a:rPr>
              <a:t>Złożono wniosek o dofinansowanie w ramach projektu grantowego pt. „Premia społeczna” (dot. świadczenia poradnictwa prawnego i psychologicznego na rzecz osób starszych, niepełnosprawnych oraz członków ich rodzin i opiekunów, mających trudności lub wykazujących potrzebę wsparcia w rozwiązywaniu swoich problemów życiowych), zamieszkujących teren Gminy Kobylnica).</a:t>
            </a:r>
          </a:p>
          <a:p>
            <a:pPr algn="just">
              <a:spcBef>
                <a:spcPts val="0"/>
              </a:spcBef>
            </a:pPr>
            <a:endParaRPr lang="pl-PL" sz="4200" dirty="0">
              <a:cs typeface="Aharoni" panose="02010803020104030203" pitchFamily="2" charset="-79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pl-PL" sz="1050" dirty="0"/>
          </a:p>
          <a:p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6157323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rewniana czcionka">
  <a:themeElements>
    <a:clrScheme name="Zielony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Drewniana czcionk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Głęboki cień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TM03090434[[fn=Drewniana czcionka]]</Template>
  <TotalTime>1542</TotalTime>
  <Words>1315</Words>
  <Application>Microsoft Office PowerPoint</Application>
  <PresentationFormat>Pokaz na ekranie (4:3)</PresentationFormat>
  <Paragraphs>102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4" baseType="lpstr">
      <vt:lpstr>Aharoni</vt:lpstr>
      <vt:lpstr>Calibri</vt:lpstr>
      <vt:lpstr>Rockwell</vt:lpstr>
      <vt:lpstr>Rockwell Condensed</vt:lpstr>
      <vt:lpstr>Wingdings</vt:lpstr>
      <vt:lpstr>Drewniana czcionka</vt:lpstr>
      <vt:lpstr>Sprawozdanie z działalności Burmistrza w okresie międzysesyjnym</vt:lpstr>
      <vt:lpstr>Kalendarz Burmistrza</vt:lpstr>
      <vt:lpstr>Kalendarz Burmistrza</vt:lpstr>
      <vt:lpstr>Referat Spraw Obywatelskich i Działalności Gospodarczej (GRS) </vt:lpstr>
      <vt:lpstr>Referat Budownictwa, Gospodarki Przestrzennej i Ochrony Środowiska (GPŚ) </vt:lpstr>
      <vt:lpstr>Referat Inwestycji (GIF) </vt:lpstr>
      <vt:lpstr> centrum usług wspólnych  </vt:lpstr>
      <vt:lpstr> ośrodek pomocy społecznej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Sprawozdanie z działalności Burmistrza w okresie międzysesyjnym</dc:title>
  <dc:creator>Anna Gliniecka - Woś</dc:creator>
  <cp:lastModifiedBy>Anna Gliniecka - Woś</cp:lastModifiedBy>
  <cp:revision>30</cp:revision>
  <cp:lastPrinted>2026-03-17T07:13:35Z</cp:lastPrinted>
  <dcterms:created xsi:type="dcterms:W3CDTF">2026-01-05T09:24:31Z</dcterms:created>
  <dcterms:modified xsi:type="dcterms:W3CDTF">2026-03-17T07:41:23Z</dcterms:modified>
</cp:coreProperties>
</file>