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10_B631F80D.xml" ContentType="application/vnd.ms-powerpoint.comments+xml"/>
  <Override PartName="/ppt/comments/modernComment_112_95DC90AA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notesMasterIdLst>
    <p:notesMasterId r:id="rId17"/>
  </p:notesMasterIdLst>
  <p:sldIdLst>
    <p:sldId id="256" r:id="rId2"/>
    <p:sldId id="257" r:id="rId3"/>
    <p:sldId id="276" r:id="rId4"/>
    <p:sldId id="264" r:id="rId5"/>
    <p:sldId id="265" r:id="rId6"/>
    <p:sldId id="267" r:id="rId7"/>
    <p:sldId id="266" r:id="rId8"/>
    <p:sldId id="277" r:id="rId9"/>
    <p:sldId id="268" r:id="rId10"/>
    <p:sldId id="269" r:id="rId11"/>
    <p:sldId id="270" r:id="rId12"/>
    <p:sldId id="272" r:id="rId13"/>
    <p:sldId id="273" r:id="rId14"/>
    <p:sldId id="274" r:id="rId15"/>
    <p:sldId id="275" r:id="rId1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B8972A6-56A0-A3DB-BE52-63CA32B12EC0}" name="Agnieszka Żukowska" initials="AŻ" userId="S-1-5-21-3192985907-1993675409-3846385342-211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omments/modernComment_110_B631F80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2CFDEE9-7A5F-470B-A5BE-EEA67417E6FD}" authorId="{8B8972A6-56A0-A3DB-BE52-63CA32B12EC0}" created="2026-04-22T08:24:44.077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056728077" sldId="272"/>
      <ac:spMk id="3" creationId="{B044A8CC-B28C-9720-2D5A-4CF2FD8AC465}"/>
    </ac:deMkLst>
    <p188:txBody>
      <a:bodyPr/>
      <a:lstStyle/>
      <a:p>
        <a:r>
          <a:rPr lang="pl-PL"/>
          <a:t>Z KIM</a:t>
        </a:r>
      </a:p>
    </p188:txBody>
  </p188:cm>
</p188:cmLst>
</file>

<file path=ppt/comments/modernComment_112_95DC90A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0F04A84-0A9A-4986-9D19-11D2B0F52C9E}" authorId="{8B8972A6-56A0-A3DB-BE52-63CA32B12EC0}" created="2026-04-22T08:42:24.96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514260138" sldId="274"/>
      <ac:spMk id="3" creationId="{1FFAACB2-D2F5-75F2-E1B4-F42D2A483188}"/>
      <ac:txMk cp="313" len="11">
        <ac:context len="1315" hash="2265948780"/>
      </ac:txMk>
    </ac:txMkLst>
    <p188:pos x="3312414" y="1287018"/>
    <p188:txBody>
      <a:bodyPr/>
      <a:lstStyle/>
      <a:p>
        <a:r>
          <a:rPr lang="pl-PL"/>
          <a:t>Czy było to jednorazowe 20.03, czy cykliczne?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2B351-99FD-4BA5-8AE0-B054E2EE0C6C}" type="datetimeFigureOut">
              <a:rPr lang="pl-PL" smtClean="0"/>
              <a:t>22.04.2026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8657F-EC80-4840-9C0E-A79BA6BD6DF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8878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28657F-EC80-4840-9C0E-A79BA6BD6DF0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4478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502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32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87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4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6F822A4-8DA6-4447-9B1F-C5DB58435268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50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4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09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7919A6-33EB-49BD-A62F-1FA56B9F9712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17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817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1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3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9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0_B631F80D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2_95DC90AA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ip.kobylnica.pl/zarzadzenia/25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39B858-4474-B76E-0D44-205513416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942" y="1399032"/>
            <a:ext cx="7593330" cy="3035808"/>
          </a:xfrm>
        </p:spPr>
        <p:txBody>
          <a:bodyPr/>
          <a:lstStyle/>
          <a:p>
            <a:r>
              <a:rPr lang="pl-PL" sz="2100" dirty="0"/>
              <a:t>Sprawozdanie Burmistrza z działalności w okresie międzysesyjnym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0257CFB-60E2-8FC2-295C-115E689ED4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>
                <a:latin typeface="+mj-lt"/>
                <a:cs typeface="Times New Roman" panose="02020603050405020304" pitchFamily="18" charset="0"/>
              </a:rPr>
              <a:t>Za okres od 19.03.2026 r.  do 23.04.2026 r.</a:t>
            </a:r>
          </a:p>
        </p:txBody>
      </p:sp>
    </p:spTree>
    <p:extLst>
      <p:ext uri="{BB962C8B-B14F-4D97-AF65-F5344CB8AC3E}">
        <p14:creationId xmlns:p14="http://schemas.microsoft.com/office/powerpoint/2010/main" val="3698332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B5D8-E4DB-F932-820E-F5354B361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99F965-3E2F-5357-ECC0-E47D49046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Wieloosobowe stanowisko ds. pozyskiwania środków zewnętrznych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68AAB-B165-EC04-FA51-90E36D6BC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8449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pl-PL" sz="1050" dirty="0"/>
              <a:t>Pozyskujemy środki zewnętrzne</a:t>
            </a:r>
          </a:p>
          <a:p>
            <a:pPr algn="just">
              <a:lnSpc>
                <a:spcPct val="100000"/>
              </a:lnSpc>
            </a:pPr>
            <a:r>
              <a:rPr lang="pl-PL" sz="1050" dirty="0"/>
              <a:t>Dnia 12.04.2026 roku Gmina Kobylnica zawarła z Wojewodą Pomorskim umowę na realizację zadania realizowanego z zakresu Programu Ochrony Ludności i Obrony Cywilnej na organizację szkolenia z zakresu ochrony ludności i obrony cywilnej w Gminie Kobylnica, w ramach której została przyznana dotacja w wysokości 10 000,00 zł.</a:t>
            </a:r>
            <a:br>
              <a:rPr lang="pl-PL" sz="1050" dirty="0"/>
            </a:br>
            <a:r>
              <a:rPr lang="pl-PL" sz="1050" dirty="0"/>
              <a:t>W ramach działania przeszkoleni zostaną sołtysi, pracownicy Urzędu Miejskiego w Kobylnicy odpowiedzialni za obsługę organów ochrony ludności, kierownicy jednostek organizacyjnych gminy oraz przedstawiciele jednostek pomocniczych. Szkolenie obejmie m.in. rozwiązania organizacyjno-prawne dotyczące ochrony ludności.</a:t>
            </a:r>
          </a:p>
          <a:p>
            <a:pPr marL="0" indent="0">
              <a:buNone/>
            </a:pPr>
            <a:r>
              <a:rPr lang="pl-PL" sz="1050" dirty="0"/>
              <a:t>    Termin realizacji: do dnia 31.12.2026 roku</a:t>
            </a:r>
          </a:p>
        </p:txBody>
      </p:sp>
    </p:spTree>
    <p:extLst>
      <p:ext uri="{BB962C8B-B14F-4D97-AF65-F5344CB8AC3E}">
        <p14:creationId xmlns:p14="http://schemas.microsoft.com/office/powerpoint/2010/main" val="2543792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10ECE-1017-37C8-1789-249712D11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D8BA1A-93D5-7209-763C-1107FF368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Stanowisko ds. zamówień publicznych (ZP)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EE48AC-720D-BDE4-4EB9-DB6C3C000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2049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4200" b="1" dirty="0"/>
              <a:t>Postępowania o udzielenie zamówienia publicznego ze stosowaniem ustawy Prawo zamówień publicznych </a:t>
            </a:r>
            <a:endParaRPr lang="pl-PL" sz="4200" dirty="0"/>
          </a:p>
          <a:p>
            <a:pPr lvl="0" algn="just">
              <a:lnSpc>
                <a:spcPct val="120000"/>
              </a:lnSpc>
            </a:pPr>
            <a:r>
              <a:rPr lang="pl-PL" sz="4200" dirty="0"/>
              <a:t>Rozstrzygnięto przetarg na utworzenie 32 nowych miejsc opieki dla dzieci w wieku do lat 3 w ramach nowej instytucji - Żłobka w Gminie Kobylnica przy ulicy </a:t>
            </a:r>
            <a:r>
              <a:rPr lang="pl-PL" sz="4200" dirty="0" err="1"/>
              <a:t>Młńskiej</a:t>
            </a:r>
            <a:r>
              <a:rPr lang="pl-PL" sz="4200" dirty="0"/>
              <a:t> w Kobylnicy. Zawarcie umowy nastąpiło dniu 15.04.2026 r. z wykonawcą: Lehmann Sp. z o.o.</a:t>
            </a:r>
          </a:p>
          <a:p>
            <a:pPr lvl="0" algn="just">
              <a:lnSpc>
                <a:spcPct val="120000"/>
              </a:lnSpc>
            </a:pPr>
            <a:r>
              <a:rPr lang="pl-PL" sz="4200" dirty="0"/>
              <a:t>Budowa drogi gminnej położonej na działce nr 224 w m. Kruszyna (w tym 20.056 zł FS Kruszyna)</a:t>
            </a:r>
            <a:br>
              <a:rPr lang="pl-PL" sz="4200" dirty="0"/>
            </a:br>
            <a:r>
              <a:rPr lang="pl-PL" sz="4200" dirty="0"/>
              <a:t>Otwarcie ofert nastąpiło w dniu 23.03.2026 r. Procedura o udzielenie zamówienia: w trakcie</a:t>
            </a:r>
          </a:p>
          <a:p>
            <a:pPr lvl="0">
              <a:lnSpc>
                <a:spcPct val="120000"/>
              </a:lnSpc>
            </a:pPr>
            <a:r>
              <a:rPr lang="pl-PL" sz="4200" dirty="0"/>
              <a:t>Budowa sieci wodociągowej i sieci kanalizacji sanitarnej na terenie Gminy Kobylnica w ramach zadania inwestycyjnego „Budowa sieci wodociągowej i sieci kanalizacji sanitarnej w miejscowości Kobylnica, Kwakowo, Kruszyna, Lubuń, Zajączkowo, Sycewice i Sierakowo celem uzbrojenia działek komunalnych przeznaczonych pod zabudowę mieszkaniową,” w tym:	</a:t>
            </a:r>
            <a:br>
              <a:rPr lang="pl-PL" sz="4200" dirty="0"/>
            </a:br>
            <a:br>
              <a:rPr lang="pl-PL" sz="4200" dirty="0"/>
            </a:br>
            <a:r>
              <a:rPr lang="pl-PL" sz="4200" dirty="0"/>
              <a:t>Zadanie nr 1: Budowa sieci wodociągowej i sieci kanalizacji sanitarnej w miejscowości Zagórki	</a:t>
            </a:r>
            <a:br>
              <a:rPr lang="pl-PL" sz="4200" dirty="0"/>
            </a:br>
            <a:r>
              <a:rPr lang="pl-PL" sz="4200" dirty="0"/>
              <a:t>Zadanie nr 2: Budowa sieci wodociągowej i sieci kanalizacji sanitarnej w miejscowości Sycewice w ul. Żonkilowej	</a:t>
            </a:r>
            <a:br>
              <a:rPr lang="pl-PL" sz="4200" dirty="0"/>
            </a:br>
            <a:r>
              <a:rPr lang="pl-PL" sz="4200" dirty="0"/>
              <a:t>Zadanie nr 3: Budowa sieci wodociągowej i sieci kanalizacji sanitarnej w miejscowości Zębowo	</a:t>
            </a:r>
            <a:br>
              <a:rPr lang="pl-PL" sz="4200" dirty="0"/>
            </a:br>
            <a:r>
              <a:rPr lang="pl-PL" sz="4200" dirty="0"/>
              <a:t>Zadanie nr 4: Budowa sieci wodociągowej i sieci kanalizacji sanitarnej w miejscowości Sycewice w ul. Irysowej</a:t>
            </a:r>
            <a:br>
              <a:rPr lang="pl-PL" sz="4200" dirty="0"/>
            </a:br>
            <a:r>
              <a:rPr lang="pl-PL" sz="4200" dirty="0"/>
              <a:t>Otwarcie ofert: 02.04.2026 r., procedura o udzielenie zamówienia: w trakcie</a:t>
            </a:r>
          </a:p>
          <a:p>
            <a:pPr lvl="0">
              <a:lnSpc>
                <a:spcPct val="120000"/>
              </a:lnSpc>
            </a:pPr>
            <a:r>
              <a:rPr lang="pl-PL" sz="4200" dirty="0"/>
              <a:t>W dniu 20.04.2026 r. ogłoszono postępowanie przetargowe na rozbudowę parku im. Pierwszych Mieszkańców Kobylnicy w miejscowości Kobylnica</a:t>
            </a:r>
            <a:br>
              <a:rPr lang="pl-PL" sz="4200" b="1" dirty="0"/>
            </a:b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1252583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81ED4-9AAC-05D8-4FF5-A3364BE4C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2E7EB5-A818-8555-9B9B-62AD95A8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557784"/>
            <a:ext cx="7543800" cy="944118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 err="1"/>
              <a:t>DZIAŁALNOść</a:t>
            </a:r>
            <a:r>
              <a:rPr lang="pl-PL" sz="1500" dirty="0"/>
              <a:t> JEDNOSTEK ORGANIZACYJNYCH POD NADZOREM i we współpracy z </a:t>
            </a:r>
            <a:r>
              <a:rPr lang="pl-PL" sz="1500" dirty="0" err="1"/>
              <a:t>BURMISTRZem</a:t>
            </a:r>
            <a:br>
              <a:rPr lang="pl-PL" sz="1500" dirty="0"/>
            </a:br>
            <a:br>
              <a:rPr lang="pl-PL" sz="1500" dirty="0"/>
            </a:br>
            <a:r>
              <a:rPr lang="pl-PL" sz="1500" dirty="0"/>
              <a:t>centrum usług wspólnych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44A8CC-B28C-9720-2D5A-4CF2FD8AC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5017770"/>
          </a:xfrm>
        </p:spPr>
        <p:txBody>
          <a:bodyPr>
            <a:normAutofit lnSpcReduction="10000"/>
          </a:bodyPr>
          <a:lstStyle/>
          <a:p>
            <a:r>
              <a:rPr lang="pl-PL" sz="1100" dirty="0"/>
              <a:t>Bieżące utrzymanie dróg na terenie gminy.</a:t>
            </a:r>
          </a:p>
          <a:p>
            <a:r>
              <a:rPr lang="pl-PL" sz="1100" dirty="0"/>
              <a:t>Oprócz bieżącego utrzymani infrastruktury, skutecznie pozyskano środki na rozwój sportu i edukację:</a:t>
            </a:r>
          </a:p>
          <a:p>
            <a:pPr lvl="0"/>
            <a:r>
              <a:rPr lang="pl-PL" sz="1100" dirty="0"/>
              <a:t>Podpisano umowę z wykonawcą na realizację usługi przeglądu konserwacyjnego systemów sygnalizacji włamania, napadu i pożaru dla budynków użyteczności publicznych w Gminie Kobylnica. </a:t>
            </a:r>
          </a:p>
          <a:p>
            <a:pPr lvl="0"/>
            <a:r>
              <a:rPr lang="pl-PL" sz="1100" dirty="0"/>
              <a:t>W dniu 31.03.2026 roku została zakończona deratyzacja półroczna w budynkach</a:t>
            </a:r>
            <a:br>
              <a:rPr lang="pl-PL" sz="1100" dirty="0"/>
            </a:br>
            <a:r>
              <a:rPr lang="pl-PL" sz="1100" dirty="0"/>
              <a:t>i obiektach użyteczności publicznej. </a:t>
            </a:r>
          </a:p>
          <a:p>
            <a:pPr lvl="0"/>
            <a:r>
              <a:rPr lang="pl-PL" sz="1100" dirty="0"/>
              <a:t>Przystąpienie do programu „Z Orlika na Stadion”;</a:t>
            </a:r>
          </a:p>
          <a:p>
            <a:r>
              <a:rPr lang="pl-PL" sz="1100" dirty="0"/>
              <a:t>Złożono wniosku o udzielenie dofinansowania na realizację zadania z zakresu edukacji ekologicznej dla województwa pomorskiego (edycja 2026) - pt. „Szkoły dla Natu</a:t>
            </a:r>
            <a:r>
              <a:rPr lang="pl-PL" sz="1050" dirty="0"/>
              <a:t>ry – program edukacji ekologicznej w Gminie Kobylnica”. Kwota wnioskowana 50.000,00 zł. Projekt zakłada:  zajęcia praktyczne, zajęcia terenowe i obserwacje przyrodnicze ( gry edukacyjne i aktywności terenowe) </a:t>
            </a:r>
          </a:p>
          <a:p>
            <a:pPr lvl="0"/>
            <a:r>
              <a:rPr lang="pl-PL" sz="1100" dirty="0"/>
              <a:t>Zakończono weryfikację realizacji obowiązku nauki przez młodzież w wieku 16-18 lat zamieszkałą na terenie Gminy Kobylnica. </a:t>
            </a:r>
            <a:endParaRPr lang="pl-PL" sz="1100" dirty="0">
              <a:highlight>
                <a:srgbClr val="FFFF00"/>
              </a:highlight>
            </a:endParaRPr>
          </a:p>
          <a:p>
            <a:pPr lvl="0"/>
            <a:r>
              <a:rPr lang="pl-PL" sz="1100" dirty="0"/>
              <a:t>Pozytywne rozpatrzenie wniosku o dofinasowanie z Funduszu Zajęć Sportowych </a:t>
            </a:r>
            <a:r>
              <a:rPr lang="pl-PL" sz="1100" dirty="0" err="1"/>
              <a:t>MSiT</a:t>
            </a:r>
            <a:r>
              <a:rPr lang="pl-PL" sz="1100" dirty="0"/>
              <a:t> projektu ABC pływania - wysokość przyznanej dotacji: 30.000,00 zł.</a:t>
            </a:r>
          </a:p>
          <a:p>
            <a:pPr lvl="0"/>
            <a:r>
              <a:rPr lang="pl-PL" sz="1100" dirty="0"/>
              <a:t>Złożono wniosek o dofinasowanie </a:t>
            </a:r>
            <a:r>
              <a:rPr lang="pl-PL" sz="1100" dirty="0" err="1"/>
              <a:t>MSiT</a:t>
            </a:r>
            <a:r>
              <a:rPr lang="pl-PL" sz="1100" dirty="0"/>
              <a:t> projektu Aktywny Orlik, wnioskowana dotacja – 20.000,00 zł, (2 turnieje piłkarskie, biegi dzieci, koszykówka 3x3, Nocny Turniej Piłki Nożnej) rozpatrzenie wniosków do dnia 29.05.2026 r.;</a:t>
            </a:r>
          </a:p>
          <a:p>
            <a:pPr lvl="0"/>
            <a:r>
              <a:rPr lang="pl-PL" sz="1100" dirty="0"/>
              <a:t>W dniach  11-12.04 2026 r. odbył się dwudniowy i II Turniej Piłki Siatkowej i Tenisa Stołowego o Puchar Burmistrza Kobylnicy,</a:t>
            </a:r>
          </a:p>
          <a:p>
            <a:pPr lvl="0"/>
            <a:r>
              <a:rPr lang="pl-PL" sz="1100" dirty="0"/>
              <a:t>Zawarto umowę na pielęgnację boisk na terenie m. Sycewice, Kobylnica i Kończewo. Termin realizacji I etapu do dnia 30.04.2026 r., II etap do 30.09.2026 r. </a:t>
            </a:r>
          </a:p>
          <a:p>
            <a:pPr lvl="0"/>
            <a:r>
              <a:rPr lang="pl-PL" sz="1100" dirty="0"/>
              <a:t>Ustawiono kabinę przenośną TOI </a:t>
            </a:r>
            <a:r>
              <a:rPr lang="pl-PL" sz="1100" dirty="0" err="1"/>
              <a:t>TOI</a:t>
            </a:r>
            <a:r>
              <a:rPr lang="pl-PL" sz="1100" dirty="0"/>
              <a:t> w Parku</a:t>
            </a: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305672807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8610C-F5C3-90E2-AEAC-7C9DEC84E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581554-7087-9C9C-6695-40ECFD72C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64008"/>
            <a:ext cx="7543800" cy="576072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ośrodek pomocy społecznej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B1951F-E0AC-FC90-56AA-367747588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814" y="448056"/>
            <a:ext cx="7548372" cy="5815584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pl-PL" sz="4200" dirty="0"/>
              <a:t>W okresie sprawozdawczym łączne wydano  </a:t>
            </a:r>
            <a:r>
              <a:rPr lang="pl-PL" sz="4200" b="1" dirty="0"/>
              <a:t>121 decyzji administracyjnych</a:t>
            </a:r>
            <a:r>
              <a:rPr lang="pl-PL" sz="4200" dirty="0"/>
              <a:t>, w tym:</a:t>
            </a:r>
            <a:br>
              <a:rPr lang="pl-PL" sz="4200" dirty="0"/>
            </a:br>
            <a:r>
              <a:rPr lang="pl-PL" sz="4200" dirty="0"/>
              <a:t>– </a:t>
            </a:r>
            <a:r>
              <a:rPr lang="pl-PL" sz="4200" b="1" dirty="0"/>
              <a:t>82</a:t>
            </a:r>
            <a:r>
              <a:rPr lang="pl-PL" sz="4200" dirty="0"/>
              <a:t> decyzje z zakresu pomocy społecznej (w tym w sprawach: zasiłek stały – 3, zasiłek celowy – 49,  z tego w ramach programu – 37, zasiłek okresowy – 6, usługi opiekuńcze –  2, usługi sąsiedzkie w ramach programu „Korpusu Wsparcia Seniorów” – 3, dożywianie/posiłek w szkołach – 4, odpłatność za pobyt w DPS – 12, inne – 3),</a:t>
            </a:r>
            <a:br>
              <a:rPr lang="pl-PL" sz="4200" dirty="0"/>
            </a:br>
            <a:r>
              <a:rPr lang="pl-PL" sz="4200" dirty="0"/>
              <a:t>– </a:t>
            </a:r>
            <a:r>
              <a:rPr lang="pl-PL" sz="4200" b="1" dirty="0"/>
              <a:t>34</a:t>
            </a:r>
            <a:r>
              <a:rPr lang="pl-PL" sz="4200" dirty="0"/>
              <a:t> decyzje dotyczące świadczeń rodzinnych (w tym w sprawach: zasiłek rodzinny – 3, zasiłek pielęgnacyjny – 22, świadczenie pielęgnacyjne – 8, jednorazowa zapomoga z tytułu urodzenia dziecka – 1),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4200" dirty="0"/>
              <a:t>       – </a:t>
            </a:r>
            <a:r>
              <a:rPr lang="pl-PL" sz="4200" b="1" dirty="0"/>
              <a:t>1</a:t>
            </a:r>
            <a:r>
              <a:rPr lang="pl-PL" sz="4200" dirty="0"/>
              <a:t> decyzja dotycząca świadczeń z funduszu alimentacyjnego,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4200" dirty="0"/>
              <a:t>       – </a:t>
            </a:r>
            <a:r>
              <a:rPr lang="pl-PL" sz="4200" b="1" dirty="0"/>
              <a:t>1</a:t>
            </a:r>
            <a:r>
              <a:rPr lang="pl-PL" sz="4200" dirty="0"/>
              <a:t> decyzja uznająca dłużnika alimentacyjnego za uchylającego się od zobowiązań,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4200" dirty="0"/>
              <a:t>       – </a:t>
            </a:r>
            <a:r>
              <a:rPr lang="pl-PL" sz="4200" b="1" dirty="0"/>
              <a:t>1</a:t>
            </a:r>
            <a:r>
              <a:rPr lang="pl-PL" sz="4200" dirty="0"/>
              <a:t> decyzja uchylająca decyzję w sprawie rozłożenia na miesięczne raty należności dłużnika alimentacyjnego,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4200" dirty="0"/>
              <a:t>       – </a:t>
            </a:r>
            <a:r>
              <a:rPr lang="pl-PL" sz="4200" b="1" dirty="0"/>
              <a:t>1</a:t>
            </a:r>
            <a:r>
              <a:rPr lang="pl-PL" sz="4200" dirty="0"/>
              <a:t> decyzja dotycząca dodatku mieszkaniowego,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4200" dirty="0"/>
              <a:t>       – </a:t>
            </a:r>
            <a:r>
              <a:rPr lang="pl-PL" sz="4200" b="1" dirty="0"/>
              <a:t>1 </a:t>
            </a:r>
            <a:r>
              <a:rPr lang="pl-PL" sz="4200" dirty="0"/>
              <a:t>decyzja odmawiająca przyznania 2 Ogólnopolskich Kart Dużej Rodziny,</a:t>
            </a:r>
          </a:p>
          <a:p>
            <a:pPr>
              <a:spcBef>
                <a:spcPts val="0"/>
              </a:spcBef>
            </a:pPr>
            <a:endParaRPr lang="pl-PL" sz="4200" dirty="0"/>
          </a:p>
          <a:p>
            <a:pPr>
              <a:spcBef>
                <a:spcPts val="0"/>
              </a:spcBef>
            </a:pPr>
            <a:r>
              <a:rPr lang="pl-PL" sz="4200" dirty="0"/>
              <a:t>W okresie sprawozdawczym przeprowadzono 17 postępowań wobec dłużników alimentacyjnych, </a:t>
            </a:r>
          </a:p>
          <a:p>
            <a:pPr>
              <a:spcBef>
                <a:spcPts val="0"/>
              </a:spcBef>
            </a:pPr>
            <a:r>
              <a:rPr lang="pl-PL" sz="4200" dirty="0"/>
              <a:t>wydano 24 karty, w tym: Karta Seniora Gminy Kobylnica – 3, Ogólnopolska Karta Seniora – 1, Kobylnicka Karta Dużej Rodziny – 5, Ogólnopolska Karta Dużej Rodziny - 15.</a:t>
            </a:r>
          </a:p>
          <a:p>
            <a:pPr>
              <a:spcBef>
                <a:spcPts val="0"/>
              </a:spcBef>
            </a:pPr>
            <a:r>
              <a:rPr lang="pl-PL" sz="4200" dirty="0"/>
              <a:t>Wpłynęły 3 wnioski o leczenie odwykowe.</a:t>
            </a:r>
          </a:p>
          <a:p>
            <a:pPr>
              <a:spcBef>
                <a:spcPts val="0"/>
              </a:spcBef>
            </a:pPr>
            <a:r>
              <a:rPr lang="pl-PL" sz="4200" dirty="0"/>
              <a:t> Pozyskano z Banku Żywności w Słupsku 5.425 kg żywności, a z pomocy żywnościowej skorzystały 422 osoby.</a:t>
            </a:r>
          </a:p>
          <a:p>
            <a:pPr>
              <a:spcBef>
                <a:spcPts val="0"/>
              </a:spcBef>
            </a:pPr>
            <a:r>
              <a:rPr lang="pl-PL" sz="4200" dirty="0"/>
              <a:t>  Przyznano 6 osobom  usługi asystencji osobistej w ramach programu „Asystent osobisty osoby z niepełnosprawnością dla Jednostek Samorządu Terytorialnego” – edycja 2026 r.</a:t>
            </a:r>
          </a:p>
          <a:p>
            <a:pPr marL="0" indent="0">
              <a:spcBef>
                <a:spcPts val="0"/>
              </a:spcBef>
              <a:buNone/>
            </a:pPr>
            <a:endParaRPr lang="pl-PL" sz="4200" dirty="0"/>
          </a:p>
          <a:p>
            <a:pPr marL="0" indent="0">
              <a:spcBef>
                <a:spcPts val="0"/>
              </a:spcBef>
              <a:buNone/>
            </a:pPr>
            <a:r>
              <a:rPr lang="pl-PL" sz="4200" dirty="0"/>
              <a:t>Podpisano umowy i porozumienia z zakresu zabezpieczenia społecznego: </a:t>
            </a:r>
          </a:p>
          <a:p>
            <a:pPr marL="0" indent="0">
              <a:spcBef>
                <a:spcPts val="0"/>
              </a:spcBef>
              <a:buNone/>
            </a:pPr>
            <a:endParaRPr lang="pl-PL" sz="4200" dirty="0"/>
          </a:p>
          <a:p>
            <a:pPr>
              <a:spcBef>
                <a:spcPts val="0"/>
              </a:spcBef>
            </a:pPr>
            <a:r>
              <a:rPr lang="pl-PL" sz="4200" dirty="0"/>
              <a:t>w dniu 18.03.2026 r. umowa w sprawie udzielenia dotacji celowej z budżetu państwa na dofinansowanie wynagrodzeń oraz kosztów składek od tych wynagrodzeń pracowników jednostek wspierania rodziny i systemu pieczy zastępczej zatrudnionych przez jednostki samorządu terytorialnego lub na ich zlecenie w 2026 r. w ramach rządowego programu „Dofinansowanie wynagrodzeń pracowników jednostek wspierania rodziny i systemu pieczy zastępczej na lata 2024-2027”,</a:t>
            </a:r>
          </a:p>
          <a:p>
            <a:pPr>
              <a:spcBef>
                <a:spcPts val="0"/>
              </a:spcBef>
            </a:pPr>
            <a:r>
              <a:rPr lang="pl-PL" sz="4200" dirty="0"/>
              <a:t>w dniu 20.03.2026 r. umowa w sprawie udzielenia dotacji celowej na dofinansowanie wynagrodzeń oraz kosztów składek od tych wynagrodzeń pracowników zatrudnionych w jednostkach organizacyjnych pomocy społecznej prowadzonych przez jednostki samorządu terytorialnego lub na ich zlecenie w 2026 r. w ramach programu „Dofinansowanie wynagrodzeń pracowników jednostek organizacyjnych pomocy społecznej w postaci dodatku motywacyjnego na lata 2024 – 2027”,</a:t>
            </a:r>
          </a:p>
          <a:p>
            <a:pPr>
              <a:spcBef>
                <a:spcPts val="0"/>
              </a:spcBef>
            </a:pPr>
            <a:r>
              <a:rPr lang="pl-PL" sz="4200" dirty="0"/>
              <a:t>w dniu 1.04.2026 r.: 6 umów na świadczenie usług asystencji osobistej w ramach Programu „Asystent osobisty osoby z niepełnosprawnością dla Jednostek Samorządu Terytorialnego” – edycja 2026 r., 1 umowa na świadczenie usług sąsiedzkich w ramach programu „Korpus wsparcia seniorów”,</a:t>
            </a:r>
          </a:p>
          <a:p>
            <a:pPr>
              <a:spcBef>
                <a:spcPts val="0"/>
              </a:spcBef>
            </a:pPr>
            <a:r>
              <a:rPr lang="pl-PL" sz="4200" dirty="0"/>
              <a:t>w dniu 2.04.2026 r.: umowa o powierzenie grantu w ramach projektu grantowego pt. „Premia społeczna” oraz umowa na przeprowadzenie poradnictwa prawnego oraz poradnictwa psychologicznego w ramach projektu grantowego pt. „Premia społeczna”,</a:t>
            </a:r>
          </a:p>
          <a:p>
            <a:pPr>
              <a:spcBef>
                <a:spcPts val="0"/>
              </a:spcBef>
            </a:pPr>
            <a:r>
              <a:rPr lang="pl-PL" sz="4200" dirty="0"/>
              <a:t>w dniu 7.04.2026 r. umowa w sprawie usługi żywienia dzieci uczęszczających do Specjalnego Ośrodka Szkolno-Wychowawczego w Słupsku,</a:t>
            </a:r>
          </a:p>
          <a:p>
            <a:pPr>
              <a:spcBef>
                <a:spcPts val="0"/>
              </a:spcBef>
            </a:pPr>
            <a:r>
              <a:rPr lang="pl-PL" sz="4200" dirty="0"/>
              <a:t>w dniu  13.04.2026 r. umowa na świadczenie usług sąsiedzkich w ramach programu „Korpus wsparcia seniorów”,</a:t>
            </a:r>
          </a:p>
          <a:p>
            <a:pPr>
              <a:spcBef>
                <a:spcPts val="0"/>
              </a:spcBef>
            </a:pPr>
            <a:r>
              <a:rPr lang="pl-PL" sz="4200" dirty="0"/>
              <a:t>w dniu 16.04.2026 r. umowa na świadczenie usług sąsiedzkich w ramach programu „Korpus wsparcia seniorów”.</a:t>
            </a:r>
          </a:p>
          <a:p>
            <a:pPr>
              <a:spcBef>
                <a:spcPts val="0"/>
              </a:spcBef>
            </a:pPr>
            <a:endParaRPr lang="pl-PL" sz="4200" dirty="0"/>
          </a:p>
          <a:p>
            <a:pPr>
              <a:spcBef>
                <a:spcPts val="0"/>
              </a:spcBef>
            </a:pPr>
            <a:r>
              <a:rPr lang="pl-PL" sz="4200" dirty="0"/>
              <a:t>Przygotowano i złożono wniosek o przyznanie środków z Krajowego Funduszu Szkoleniowego na finansowanie kosztów kształcenia ustawicznego pracowników  OPS Kobylnica w formie </a:t>
            </a:r>
            <a:r>
              <a:rPr lang="pl-PL" sz="4200" dirty="0" err="1"/>
              <a:t>superwizji</a:t>
            </a:r>
            <a:r>
              <a:rPr lang="pl-PL" sz="4200" dirty="0"/>
              <a:t> grupowej,</a:t>
            </a:r>
          </a:p>
          <a:p>
            <a:pPr marL="0" indent="0">
              <a:buNone/>
            </a:pPr>
            <a:endParaRPr lang="pl-PL" sz="105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615732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8F824-FED4-1F1A-7223-DB2FDA5C0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48A1A6-56F2-3C96-5BC5-EF961E72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w zakresie działalności kulturalnej, Centrum kultury i promocji, biblioteka miejska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FAACB2-D2F5-75F2-E1B4-F42D2A483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43685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050" b="1" dirty="0"/>
              <a:t>Kultura w gminie rozwija się dynamicznie . Organizujemy wydarzenia dla różnych grup wiekowych – od dzieci po seniorów integrując lokalna społeczność </a:t>
            </a:r>
          </a:p>
          <a:p>
            <a:pPr marL="0" indent="0">
              <a:buNone/>
            </a:pPr>
            <a:r>
              <a:rPr lang="pl-PL" sz="1050" b="1" dirty="0">
                <a:latin typeface="+mj-lt"/>
              </a:rPr>
              <a:t>CENTRUM KULTURY i PROMOCJI w KOBYLNICY</a:t>
            </a:r>
            <a:br>
              <a:rPr lang="pl-PL" sz="1050" b="1" dirty="0"/>
            </a:br>
            <a:r>
              <a:rPr lang="pl-PL" sz="1050" b="1" dirty="0"/>
              <a:t>Zrealizowane wydarzenia:</a:t>
            </a:r>
          </a:p>
          <a:p>
            <a:pPr>
              <a:lnSpc>
                <a:spcPct val="100000"/>
              </a:lnSpc>
            </a:pPr>
            <a:r>
              <a:rPr lang="pl-PL" sz="1050" b="1" dirty="0"/>
              <a:t>20 marca 2026 roku – Międzypokoleniowe Spotkanie Krawieckie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Centrum Kultury i Promocji w Kobylnicy organizuje wraz ze Stowarzyszeniem Zespół Aktywnych Seniorów w Kobylnicy spotkania, podczas których w przyjaznej, swobodnej atmosferze można zgłębiać tajniki szycia, robótek ręcznych pod okiem doświadczonych seniorek. </a:t>
            </a:r>
            <a:br>
              <a:rPr lang="pl-PL" sz="1050" dirty="0"/>
            </a:br>
            <a:r>
              <a:rPr lang="pl-PL" sz="1050" dirty="0"/>
              <a:t>Ilość uczestników: 20 osób</a:t>
            </a:r>
          </a:p>
          <a:p>
            <a:pPr>
              <a:lnSpc>
                <a:spcPct val="100000"/>
              </a:lnSpc>
            </a:pPr>
            <a:r>
              <a:rPr lang="pl-PL" sz="1050" b="1" dirty="0"/>
              <a:t>21 marca 2026 roku – koncert zespołu Czereśnie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pl-PL" sz="1050" dirty="0"/>
              <a:t>Koncert rodzinny pełny energii i radości. Kolorowa muzyka, zabawne teksty i wspólna zabawa. „Czereśnie” są “dziecięcą” odsłoną twórczości Andrzeja Zagajewskiego, laureata Paszportu Polityki w kategorii Muzyka popularna, na co dzień </a:t>
            </a:r>
            <a:r>
              <a:rPr lang="pl-PL" sz="1050" dirty="0" err="1"/>
              <a:t>frontmana</a:t>
            </a:r>
            <a:r>
              <a:rPr lang="pl-PL" sz="1050" dirty="0"/>
              <a:t> </a:t>
            </a:r>
            <a:r>
              <a:rPr lang="pl-PL" sz="1050" dirty="0" err="1"/>
              <a:t>folk</a:t>
            </a:r>
            <a:r>
              <a:rPr lang="pl-PL" sz="1050" dirty="0"/>
              <a:t> punkowej Hańby! oraz pedagoga i producenta muzycznego</a:t>
            </a:r>
            <a:br>
              <a:rPr lang="pl-PL" sz="1050" dirty="0"/>
            </a:br>
            <a:r>
              <a:rPr lang="pl-PL" sz="1050" dirty="0"/>
              <a:t>Ilość uczestników: 100 osób.</a:t>
            </a:r>
          </a:p>
          <a:p>
            <a:pPr>
              <a:lnSpc>
                <a:spcPct val="100000"/>
              </a:lnSpc>
            </a:pPr>
            <a:r>
              <a:rPr lang="pl-PL" sz="1050" b="1" dirty="0"/>
              <a:t>27 marca 2026 roku </a:t>
            </a:r>
            <a:r>
              <a:rPr lang="pl-PL" sz="1050" dirty="0"/>
              <a:t>– </a:t>
            </a:r>
            <a:r>
              <a:rPr lang="pl-PL" sz="1050" b="1" dirty="0"/>
              <a:t>Wernisaż wystawy </a:t>
            </a:r>
            <a:r>
              <a:rPr lang="pl-PL" sz="1050" b="1" dirty="0" err="1"/>
              <a:t>Kwiatosfera</a:t>
            </a:r>
            <a:r>
              <a:rPr lang="pl-PL" sz="1050" b="1" dirty="0"/>
              <a:t> 2.0 </a:t>
            </a:r>
            <a:r>
              <a:rPr lang="pl-PL" sz="1050" dirty="0"/>
              <a:t>– wydarzenie promujące twórczość uczestniczek zajęć rękodzielniczych w </a:t>
            </a:r>
            <a:r>
              <a:rPr lang="pl-PL" sz="1050" dirty="0" err="1"/>
              <a:t>CKiP</a:t>
            </a:r>
            <a:r>
              <a:rPr lang="pl-PL" sz="1050" dirty="0"/>
              <a:t> prowadzonych przez Olgę </a:t>
            </a:r>
            <a:r>
              <a:rPr lang="pl-PL" sz="1050" dirty="0" err="1"/>
              <a:t>Hanowską</a:t>
            </a:r>
            <a:br>
              <a:rPr lang="pl-PL" sz="1050" dirty="0"/>
            </a:br>
            <a:r>
              <a:rPr lang="pl-PL" sz="1050" dirty="0"/>
              <a:t>Ilość uczestników: 30 osób</a:t>
            </a:r>
          </a:p>
          <a:p>
            <a:pPr>
              <a:lnSpc>
                <a:spcPct val="100000"/>
              </a:lnSpc>
            </a:pPr>
            <a:r>
              <a:rPr lang="pl-PL" sz="1050" b="1" dirty="0"/>
              <a:t>30 marca 2026 roku - Stand </a:t>
            </a:r>
            <a:r>
              <a:rPr lang="pl-PL" sz="1050" b="1" dirty="0" err="1"/>
              <a:t>up</a:t>
            </a:r>
            <a:r>
              <a:rPr lang="pl-PL" sz="1050" b="1" dirty="0"/>
              <a:t> w wykonaniu Antoniego Syrka- Dąbrowskiego. </a:t>
            </a:r>
            <a:r>
              <a:rPr lang="pl-PL" sz="1050" dirty="0"/>
              <a:t>Wydarzenie o charakterze rozrywkowym zapewniające widzom pełną humoru atmosferę</a:t>
            </a:r>
            <a:br>
              <a:rPr lang="pl-PL" sz="1050" b="1" dirty="0"/>
            </a:br>
            <a:r>
              <a:rPr lang="pl-PL" sz="1050" dirty="0"/>
              <a:t> Ilość uczestników: 140 osób.</a:t>
            </a:r>
          </a:p>
          <a:p>
            <a:pPr marL="0" indent="0">
              <a:buNone/>
            </a:pPr>
            <a:endParaRPr lang="pl-PL" sz="1050" dirty="0"/>
          </a:p>
          <a:p>
            <a:pPr marL="0" indent="0">
              <a:buNone/>
            </a:pPr>
            <a:endParaRPr lang="pl-PL" sz="1050" dirty="0"/>
          </a:p>
          <a:p>
            <a:pPr marL="0" indent="0">
              <a:buNone/>
            </a:pPr>
            <a:endParaRPr lang="pl-PL" sz="1050" dirty="0"/>
          </a:p>
          <a:p>
            <a:pPr marL="0" indent="0">
              <a:buNone/>
            </a:pPr>
            <a:endParaRPr lang="pl-PL" sz="1050" dirty="0"/>
          </a:p>
          <a:p>
            <a:pPr marL="0" indent="0">
              <a:buNone/>
            </a:pPr>
            <a:endParaRPr lang="pl-PL" sz="105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51426013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8F824-FED4-1F1A-7223-DB2FDA5C0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48A1A6-56F2-3C96-5BC5-EF961E72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w zakresie działalności kulturalnej, Centrum kultury i promocji, biblioteka miejska</a:t>
            </a:r>
            <a:br>
              <a:rPr lang="pl-PL" sz="1500" dirty="0"/>
            </a:b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FAACB2-D2F5-75F2-E1B4-F42D2A483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84498"/>
          </a:xfrm>
        </p:spPr>
        <p:txBody>
          <a:bodyPr>
            <a:normAutofit lnSpcReduction="10000"/>
          </a:bodyPr>
          <a:lstStyle/>
          <a:p>
            <a:r>
              <a:rPr lang="pl-PL" sz="1050" b="1" dirty="0"/>
              <a:t>9 kwietnia 2026 roku – Koncert Mis i Gongu </a:t>
            </a:r>
            <a:r>
              <a:rPr lang="pl-PL" sz="1050" dirty="0"/>
              <a:t>w wykonaniu Kasi </a:t>
            </a:r>
            <a:r>
              <a:rPr lang="pl-PL" sz="1050" dirty="0" err="1"/>
              <a:t>Dwulit</a:t>
            </a:r>
            <a:r>
              <a:rPr lang="pl-PL" sz="1050" dirty="0"/>
              <a:t>, doświadczonej nauczycielki jogi i specjalistki od </a:t>
            </a:r>
            <a:r>
              <a:rPr lang="pl-PL" sz="1050" dirty="0" err="1"/>
              <a:t>dźwiękoterapii</a:t>
            </a:r>
            <a:br>
              <a:rPr lang="pl-PL" sz="1050" dirty="0"/>
            </a:br>
            <a:r>
              <a:rPr lang="pl-PL" sz="1050" dirty="0"/>
              <a:t>Ilość uczestników: 20 osób.</a:t>
            </a:r>
          </a:p>
          <a:p>
            <a:r>
              <a:rPr lang="pl-PL" sz="1050" b="1" dirty="0"/>
              <a:t>13 kwietnia 2026 roku – stand-</a:t>
            </a:r>
            <a:r>
              <a:rPr lang="pl-PL" sz="1050" b="1" dirty="0" err="1"/>
              <a:t>up</a:t>
            </a:r>
            <a:r>
              <a:rPr lang="pl-PL" sz="1050" b="1" dirty="0"/>
              <a:t> Wiolka Walaszczyk w programie KOMPROMITACJA, </a:t>
            </a:r>
            <a:r>
              <a:rPr lang="pl-PL" sz="1050" dirty="0"/>
              <a:t>Wiolka Walaszczyk to jedna z najbardziej wyrazistych i bezkompromisowych postaci polskiej sceny stand-</a:t>
            </a:r>
            <a:r>
              <a:rPr lang="pl-PL" sz="1050" dirty="0" err="1"/>
              <a:t>upowej.Ilość</a:t>
            </a:r>
            <a:r>
              <a:rPr lang="pl-PL" sz="1050" dirty="0"/>
              <a:t> uczestników: 400 osób.</a:t>
            </a:r>
          </a:p>
          <a:p>
            <a:r>
              <a:rPr lang="pl-PL" sz="1050" b="1" dirty="0"/>
              <a:t>18 kwietnia 2026 roku – Piknik rodzinny NA TROPIE WIOSNY </a:t>
            </a:r>
            <a:r>
              <a:rPr lang="pl-PL" sz="1050" dirty="0"/>
              <a:t>– przystań kajakowa w Lubuniu, </a:t>
            </a:r>
            <a:r>
              <a:rPr lang="pl-PL" sz="1050" dirty="0">
                <a:solidFill>
                  <a:srgbClr val="3D3D3D"/>
                </a:solidFill>
              </a:rPr>
              <a:t>korowód </a:t>
            </a:r>
            <a:r>
              <a:rPr lang="pl-PL" sz="1050" dirty="0"/>
              <a:t>uczestników konkursu "Marzanna wita wiosnę”, warsztaty przyrodnicze z Mariolą Kasprzak z Parku Krajobrazowego Dolina Słupi, animacje dla dzieci, ognisko, popcorn  i słodki poczęstunek</a:t>
            </a:r>
          </a:p>
          <a:p>
            <a:r>
              <a:rPr lang="pl-PL" sz="1050" b="1" dirty="0"/>
              <a:t>21 kwietnia 2026 roku – Eliminacje środowiskowe do 43. edycji Powiatowego Konkursu Recytatorskiego Poezji Polskiej, </a:t>
            </a:r>
            <a:r>
              <a:rPr lang="pl-PL" sz="1050" dirty="0"/>
              <a:t>wydarzenie skierowane do uczniów szkół podstawowych w Gminie Kobylnica</a:t>
            </a:r>
          </a:p>
          <a:p>
            <a:pPr marL="0" indent="0">
              <a:buNone/>
            </a:pPr>
            <a:endParaRPr lang="pl-PL" sz="1200" b="1" dirty="0"/>
          </a:p>
          <a:p>
            <a:pPr marL="0" indent="0">
              <a:buNone/>
            </a:pPr>
            <a:r>
              <a:rPr lang="pl-PL" sz="1200" b="1" dirty="0">
                <a:latin typeface="+mj-lt"/>
              </a:rPr>
              <a:t>BIBLIOTEKA  MIEJSKA w KOBYLNICY</a:t>
            </a:r>
            <a:endParaRPr lang="pl-PL" sz="1200" dirty="0">
              <a:latin typeface="+mj-lt"/>
            </a:endParaRPr>
          </a:p>
          <a:p>
            <a:r>
              <a:rPr lang="pl-PL" sz="1100" dirty="0"/>
              <a:t>W podanym okresie zrealizowano 10 wydarzeń w których udział wzięło 192 osób. Największym wydarzeniem było spotkanie edukacyjno-profilaktyczne w dniu 28 marca 2026 r.  z Iloną </a:t>
            </a:r>
            <a:r>
              <a:rPr lang="pl-PL" sz="1100" dirty="0" err="1"/>
              <a:t>Felicjańską</a:t>
            </a:r>
            <a:r>
              <a:rPr lang="pl-PL" sz="1100" dirty="0"/>
              <a:t>, na temat wychodzenia z nałogów.   </a:t>
            </a:r>
          </a:p>
          <a:p>
            <a:r>
              <a:rPr lang="pl-PL" sz="1100" dirty="0"/>
              <a:t>Do inwentarza biblioteka wprowadziła ogółem 224 woluminów.</a:t>
            </a:r>
          </a:p>
          <a:p>
            <a:r>
              <a:rPr lang="pl-PL" sz="1100" dirty="0"/>
              <a:t>Ogółem bibliotekę odwiedziło  1 411 czytelników, którzy wypożyczyli 3050 audiobooków i książek. </a:t>
            </a:r>
          </a:p>
          <a:p>
            <a:pPr marL="0" indent="0">
              <a:buNone/>
            </a:pPr>
            <a:r>
              <a:rPr lang="pl-PL" sz="1200" dirty="0"/>
              <a:t> </a:t>
            </a:r>
          </a:p>
          <a:p>
            <a:endParaRPr lang="pl-PL" sz="105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51426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A56BC8-D5A6-D18B-DD23-A98BC6FA1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Kalendarz Burmistrza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B768BD-2973-2FCE-39F6-9850101F5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4322826"/>
          </a:xfrm>
        </p:spPr>
        <p:txBody>
          <a:bodyPr>
            <a:normAutofit fontScale="92500" lnSpcReduction="20000"/>
          </a:bodyPr>
          <a:lstStyle/>
          <a:p>
            <a:r>
              <a:rPr lang="pl-PL" sz="1050" dirty="0"/>
              <a:t>W analizowanym okresie odbyło się kilkanaście spotkań i wydarzeń – zarówno o charakterze roboczym jak i społecznym. Najważniejsze wydarzenia dotyczyły współpracy z administracja rządową, udział w wydarzeniach lokalnych oraz spotkań z mieszkańcami i instytucjami</a:t>
            </a:r>
          </a:p>
          <a:p>
            <a:r>
              <a:rPr lang="pl-PL" sz="1050" dirty="0"/>
              <a:t>23.03.26  Konferencja prasowa dotycząca wyzwań Gminy Kobylnica w związku ze zmiana granic i uszczupleniem dochodów budżetu samorządu </a:t>
            </a:r>
          </a:p>
          <a:p>
            <a:r>
              <a:rPr lang="pl-PL" sz="1050" dirty="0"/>
              <a:t>24.04.26 Spotkanie w sprawie usterek z wykonawcami prac na ul Polnej w Widzinie</a:t>
            </a:r>
          </a:p>
          <a:p>
            <a:r>
              <a:rPr lang="pl-PL" sz="1050" dirty="0"/>
              <a:t>26.04.26 Spotkanie w sprawie roli radnych i sołtysów w ochronie ludności</a:t>
            </a:r>
          </a:p>
          <a:p>
            <a:r>
              <a:rPr lang="pl-PL" sz="1050" dirty="0"/>
              <a:t>30.03.26 Spotkanie z okazji 95-lat mieszkanki Sycewic</a:t>
            </a:r>
          </a:p>
          <a:p>
            <a:r>
              <a:rPr lang="pl-PL" sz="1050" dirty="0"/>
              <a:t>31.03.26 Spotkanie z Prezes Regionalnej Izby Obrachunkowej w Gdańsku, w oddziale w Słupsku.</a:t>
            </a:r>
          </a:p>
          <a:p>
            <a:r>
              <a:rPr lang="pl-PL" sz="1050" dirty="0"/>
              <a:t>31.03.26 Spotkanie z Kierownikiem Posterunku Policji w Urzędzie Miejskim w Kobylnicy</a:t>
            </a:r>
          </a:p>
          <a:p>
            <a:r>
              <a:rPr lang="pl-PL" sz="1050" dirty="0"/>
              <a:t>01.04.26 Posiedzenie Słupskiego Związku Powiatowo-Gminnego, Starostwo Powiatowe Słupsk</a:t>
            </a:r>
          </a:p>
          <a:p>
            <a:r>
              <a:rPr lang="pl-PL" sz="1050" dirty="0"/>
              <a:t>01.04.26 Spotkanie z Posłem Zbigniewem Konwińskim w sprawie sytuacji finansowej Gminy Kobylnica</a:t>
            </a:r>
          </a:p>
          <a:p>
            <a:r>
              <a:rPr lang="pl-PL" sz="1050" dirty="0"/>
              <a:t>02.04.26 Światowy Dzień świadomości Autyzmu Teatr Lalki Tęcza w Słupsku.</a:t>
            </a:r>
          </a:p>
          <a:p>
            <a:r>
              <a:rPr lang="pl-PL" sz="1050" dirty="0"/>
              <a:t>02.04.26 Spotkanie z Wicewojewodą Pomorskim Emilem Rojek w sprawie przebudowy dróg gminnych Wrząca i </a:t>
            </a:r>
            <a:r>
              <a:rPr lang="pl-PL" sz="1050" dirty="0" err="1"/>
              <a:t>Ścięgnica</a:t>
            </a:r>
            <a:r>
              <a:rPr lang="pl-PL" sz="1050" dirty="0"/>
              <a:t> oraz sytuacji finansowej Gminy w związku z zmianami granic</a:t>
            </a:r>
          </a:p>
          <a:p>
            <a:r>
              <a:rPr lang="pl-PL" sz="1050" dirty="0"/>
              <a:t>08.04.26 Spotkanie z Wiceprezes Sądu Rejonowego w Słupsku</a:t>
            </a:r>
          </a:p>
          <a:p>
            <a:r>
              <a:rPr lang="pl-PL" sz="1050" dirty="0"/>
              <a:t>08.04.26 Spotkanie Wielkanoce w Warsztatach Terapii Zajęciowej w Sycewicach</a:t>
            </a:r>
          </a:p>
          <a:p>
            <a:r>
              <a:rPr lang="pl-PL" sz="1050" dirty="0"/>
              <a:t>10.04.26 Niebieskie Igrzyska obchody Dnia Świadomości Autyzmu w SP w Słonowicach</a:t>
            </a:r>
          </a:p>
          <a:p>
            <a:r>
              <a:rPr lang="pl-PL" sz="1050" dirty="0"/>
              <a:t>12.04.26 Sportowy weekend w- II Turnieju Piłki Siatkowej i Tenisa Stołowego o Puchar Burmistrza Kobylnicy</a:t>
            </a:r>
          </a:p>
        </p:txBody>
      </p:sp>
    </p:spTree>
    <p:extLst>
      <p:ext uri="{BB962C8B-B14F-4D97-AF65-F5344CB8AC3E}">
        <p14:creationId xmlns:p14="http://schemas.microsoft.com/office/powerpoint/2010/main" val="4000759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9003E050-29B4-E8E1-F08B-32B79361C4D1}"/>
              </a:ext>
            </a:extLst>
          </p:cNvPr>
          <p:cNvSpPr txBox="1"/>
          <p:nvPr/>
        </p:nvSpPr>
        <p:spPr>
          <a:xfrm>
            <a:off x="420624" y="329184"/>
            <a:ext cx="8503920" cy="101912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050" dirty="0"/>
              <a:t>14.04.26 Spotkanie  z Wojewodą Pomorskim, Marszałkiem Województwa Pomorskiego oraz samorządowcami województwa pomorskiego  o prognozie demograficznej dla Pomorza, zielonej energii, systemie alarmowania i ostrzegania ludności, a także współpracy samorządów z administracją rządową</a:t>
            </a:r>
          </a:p>
          <a:p>
            <a:endParaRPr lang="pl-PL" sz="1050" dirty="0"/>
          </a:p>
          <a:p>
            <a:r>
              <a:rPr lang="pl-PL" sz="1050" dirty="0"/>
              <a:t>15.04 -16.04.26 Samorządowy Kongres Finansowy </a:t>
            </a:r>
            <a:r>
              <a:rPr lang="pl-PL" sz="1050" dirty="0" err="1"/>
              <a:t>Local</a:t>
            </a:r>
            <a:r>
              <a:rPr lang="pl-PL" sz="1050" dirty="0"/>
              <a:t> </a:t>
            </a:r>
            <a:r>
              <a:rPr lang="pl-PL" sz="1050" dirty="0" err="1"/>
              <a:t>Trends</a:t>
            </a:r>
            <a:r>
              <a:rPr lang="pl-PL" sz="1050" dirty="0"/>
              <a:t> w Sopocie – debaty skoncentrowane na zrównoważonym rozwoju, finansowaniu zadań zleconych oraz metodach przeciwdziałania kryzysom</a:t>
            </a:r>
          </a:p>
          <a:p>
            <a:endParaRPr lang="pl-PL" sz="1050" dirty="0"/>
          </a:p>
          <a:p>
            <a:r>
              <a:rPr lang="pl-PL" sz="1050" dirty="0"/>
              <a:t>17.04.26 Zgromadzenie on-line Wspólników KZN Pomorze – Społeczna Inicjatywa Mieszkaniowa</a:t>
            </a:r>
          </a:p>
          <a:p>
            <a:endParaRPr lang="pl-PL" sz="1050" dirty="0"/>
          </a:p>
          <a:p>
            <a:r>
              <a:rPr lang="pl-PL" sz="1050" dirty="0"/>
              <a:t>17.04.26 Spotkanie z okazji jubileuszu 60 – </a:t>
            </a:r>
            <a:r>
              <a:rPr lang="pl-PL" sz="1050" dirty="0" err="1"/>
              <a:t>lecia</a:t>
            </a:r>
            <a:r>
              <a:rPr lang="pl-PL" sz="1050" dirty="0"/>
              <a:t> pożycia małżeńskiego mieszkańców Sycewic uhonorowanych tytułem „Zasłużony dla Gminy Kobylnica”</a:t>
            </a:r>
          </a:p>
          <a:p>
            <a:endParaRPr lang="pl-PL" sz="1050" dirty="0"/>
          </a:p>
          <a:p>
            <a:r>
              <a:rPr lang="pl-PL" sz="1050" dirty="0"/>
              <a:t>18.04.26 Spotkanie w OSP Sycewice w ramach projektu realizowanego przez młode druhny pn. „Płomień Odwagi”, polegającym na edukacji w zakresie bezpieczeństwa i pierwszej pomocy oraz budowania podstaw opartych na wrażliwości społecznej.</a:t>
            </a:r>
          </a:p>
          <a:p>
            <a:endParaRPr lang="pl-PL" sz="1050" dirty="0"/>
          </a:p>
          <a:p>
            <a:r>
              <a:rPr lang="pl-PL" sz="1050" dirty="0"/>
              <a:t>21.04-24.04.26 Urlop</a:t>
            </a:r>
            <a:endParaRPr lang="pl-PL" sz="1200" dirty="0"/>
          </a:p>
          <a:p>
            <a:endParaRPr lang="pl-PL" sz="1050" dirty="0"/>
          </a:p>
          <a:p>
            <a:endParaRPr lang="pl-PL" sz="1050" dirty="0"/>
          </a:p>
          <a:p>
            <a:r>
              <a:rPr lang="pl-PL" sz="1050" b="1" dirty="0"/>
              <a:t>W okresie międzysesyjnym wydałam 33 zarządzeni, w tym </a:t>
            </a:r>
          </a:p>
          <a:p>
            <a:pPr>
              <a:lnSpc>
                <a:spcPct val="150000"/>
              </a:lnSpc>
            </a:pPr>
            <a:r>
              <a:rPr lang="pl-PL" sz="1050" dirty="0"/>
              <a:t>16 zarządzeń w przedmiocie gospodarki nieruchomościami dotyczących ustanowienia służebności, wydzierżawienia i użyczenia nieruchomości, </a:t>
            </a:r>
          </a:p>
          <a:p>
            <a:pPr>
              <a:lnSpc>
                <a:spcPct val="150000"/>
              </a:lnSpc>
            </a:pPr>
            <a:r>
              <a:rPr lang="pl-PL" sz="1050" dirty="0"/>
              <a:t>6 zarządzeń dotyczących Regulaminu Organizacyjnego OPS w Kobylnicy i upoważnień pracowników.</a:t>
            </a:r>
          </a:p>
          <a:p>
            <a:pPr>
              <a:lnSpc>
                <a:spcPct val="150000"/>
              </a:lnSpc>
            </a:pPr>
            <a:r>
              <a:rPr lang="pl-PL" sz="1050" dirty="0"/>
              <a:t>2 zarządzenia dotyczące upoważnienia Sekretarza i powołania komisji konkursowej.</a:t>
            </a:r>
          </a:p>
          <a:p>
            <a:pPr>
              <a:lnSpc>
                <a:spcPct val="150000"/>
              </a:lnSpc>
            </a:pPr>
            <a:r>
              <a:rPr lang="pl-PL" sz="1050" dirty="0"/>
              <a:t>2 zarządzenia w sprawie planów finansowych Gminy Kobylnica,</a:t>
            </a:r>
          </a:p>
          <a:p>
            <a:pPr>
              <a:lnSpc>
                <a:spcPct val="150000"/>
              </a:lnSpc>
            </a:pPr>
            <a:r>
              <a:rPr lang="pl-PL" sz="1050" dirty="0"/>
              <a:t>2 zarządzenie dot. planu wykorzystania zasobu nieruchomości Gminy, w sprawie użyczenia środków trwałych.</a:t>
            </a:r>
          </a:p>
          <a:p>
            <a:pPr>
              <a:lnSpc>
                <a:spcPct val="150000"/>
              </a:lnSpc>
            </a:pPr>
            <a:r>
              <a:rPr lang="pl-PL" sz="1050" dirty="0"/>
              <a:t>3 zarządzenia z zamówień publicznych.</a:t>
            </a:r>
          </a:p>
          <a:p>
            <a:pPr>
              <a:lnSpc>
                <a:spcPct val="150000"/>
              </a:lnSpc>
            </a:pPr>
            <a:r>
              <a:rPr lang="pl-PL" sz="1050" dirty="0"/>
              <a:t>1 zarządzenie w sprawie konkursu Piękna Wieś,</a:t>
            </a:r>
          </a:p>
          <a:p>
            <a:pPr>
              <a:lnSpc>
                <a:spcPct val="150000"/>
              </a:lnSpc>
            </a:pPr>
            <a:r>
              <a:rPr lang="pl-PL" sz="1050" dirty="0"/>
              <a:t>1 zarządzenie dotyczące powołania Gminnego Zespołu Zarządzania Kryzysowego.</a:t>
            </a:r>
          </a:p>
          <a:p>
            <a:r>
              <a:rPr lang="pl-PL" sz="1050" dirty="0"/>
              <a:t> </a:t>
            </a:r>
          </a:p>
          <a:p>
            <a:r>
              <a:rPr lang="pl-PL" sz="1050" dirty="0">
                <a:hlinkClick r:id="rId2"/>
              </a:rPr>
              <a:t>https://bip.kobylnica.pl/zarzadzenia/25</a:t>
            </a:r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64108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CDF1A-977D-1371-3EA0-418B08DD0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A6C865-7354-2FBA-3241-16A4B21F4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685800"/>
            <a:ext cx="7543800" cy="816102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Działalność burmistrza jako kierownika jednostki</a:t>
            </a:r>
            <a:br>
              <a:rPr lang="pl-PL" sz="1500" dirty="0"/>
            </a:br>
            <a:br>
              <a:rPr lang="pl-PL" sz="1500" dirty="0"/>
            </a:br>
            <a:r>
              <a:rPr lang="pl-PL" sz="1500" dirty="0"/>
              <a:t>Referat Spraw Obywatelskich i Działalności Gospodarczej (GRS)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3EDBBD-84BE-4D48-DD25-44B2E5EE3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47708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050" dirty="0"/>
              <a:t>realizował  bieżące zadania związane z obsługa mieszkańców</a:t>
            </a:r>
          </a:p>
          <a:p>
            <a:r>
              <a:rPr lang="pl-PL" sz="1050" dirty="0"/>
              <a:t>Nadano  220 numerów PESEL UKR obywatelom Ukrainy </a:t>
            </a:r>
          </a:p>
          <a:p>
            <a:r>
              <a:rPr lang="pl-PL" sz="1050" dirty="0"/>
              <a:t>Realizacja  postępowań administracyjnych o wymeldowanie z miejsca pobytu stałego – 4 postępowań w toku,</a:t>
            </a:r>
          </a:p>
          <a:p>
            <a:r>
              <a:rPr lang="pl-PL" sz="1050" dirty="0"/>
              <a:t>Realizacja zadań zleconych Ministerstwa Spraw Wewnętrznych i Administracji w systemie źródło ( błędy w numerach PESEL, weryfikacja nazwisk obywateli Kolumbii, aktualizacja dokumentów podróży obywateli Ukrainy, sprawdzanie statusów UKR),</a:t>
            </a:r>
          </a:p>
          <a:p>
            <a:r>
              <a:rPr lang="pl-PL" sz="1050" dirty="0"/>
              <a:t>Bieżąca obsługa mieszkańców ( ruchy meldunkowe),</a:t>
            </a:r>
          </a:p>
          <a:p>
            <a:r>
              <a:rPr lang="pl-PL" sz="1050" dirty="0"/>
              <a:t>Rozpatrywanie wniosków o udostępnienie informacji publicznej- w okresie międzysesyjnym wpłynęło 20 wniosków oraz 3 petycje,</a:t>
            </a:r>
          </a:p>
          <a:p>
            <a:r>
              <a:rPr lang="pl-PL" sz="1050" dirty="0"/>
              <a:t>Kontynuowano współpracę z organizacjami pozarządowymi: </a:t>
            </a:r>
            <a:br>
              <a:rPr lang="pl-PL" sz="1050" dirty="0"/>
            </a:br>
            <a:r>
              <a:rPr lang="pl-PL" sz="1050" dirty="0"/>
              <a:t>- Rozstrzygnięto 1 otwartego  konkursu ofert na realizację zadania publicznego w 2026 r. </a:t>
            </a:r>
            <a:br>
              <a:rPr lang="pl-PL" sz="1050" dirty="0"/>
            </a:br>
            <a:r>
              <a:rPr lang="pl-PL" sz="1050" dirty="0"/>
              <a:t>- Podpisano 3  umów z organizacjami pozarządowymi na realizację zadań publicznych wyłonionych w trybie konkursowym</a:t>
            </a:r>
            <a:br>
              <a:rPr lang="pl-PL" sz="1050" dirty="0"/>
            </a:br>
            <a:r>
              <a:rPr lang="pl-PL" sz="1050" dirty="0"/>
              <a:t>- Podpisanie 1 umowy z organizacją pozarządową na realizację zadania publicznego na realizacji w trybie pozakonkursowym.</a:t>
            </a:r>
          </a:p>
          <a:p>
            <a:r>
              <a:rPr lang="pl-PL" sz="1050" dirty="0"/>
              <a:t>Przyjęto 162 wnioski o wydanie dowodu osobistego, wydano 166 dowodów osobistych, unieważniono 11 na skutek utraty lub uszkodzenia, </a:t>
            </a:r>
          </a:p>
          <a:p>
            <a:r>
              <a:rPr lang="pl-PL" sz="1050" dirty="0"/>
              <a:t>Wydano 1 decyzję o odmowie wydania dowodu osobistego,</a:t>
            </a:r>
          </a:p>
          <a:p>
            <a:r>
              <a:rPr lang="pl-PL" sz="1050" dirty="0"/>
              <a:t>Zrealizowano 166 korekt dotyczących danych obywateli,</a:t>
            </a:r>
          </a:p>
          <a:p>
            <a:r>
              <a:rPr lang="pl-PL" sz="1050" dirty="0"/>
              <a:t>Bieżąca aktualizacja Centralnego Rejestru </a:t>
            </a:r>
            <a:r>
              <a:rPr lang="pl-PL" sz="1050" dirty="0" err="1"/>
              <a:t>Wyborczów</a:t>
            </a:r>
            <a:r>
              <a:rPr lang="pl-PL" sz="1050" dirty="0"/>
              <a:t>).</a:t>
            </a:r>
          </a:p>
          <a:p>
            <a:r>
              <a:rPr lang="pl-PL" sz="1050" dirty="0"/>
              <a:t>Złożono 32 wnioski w Centralnej Ewidencji i  Informacji o Działalności Gospodarczej (CEIDG) 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4FA5F06-0F07-D96B-BB23-A3845A8E3BBC}"/>
              </a:ext>
            </a:extLst>
          </p:cNvPr>
          <p:cNvSpPr txBox="1"/>
          <p:nvPr/>
        </p:nvSpPr>
        <p:spPr>
          <a:xfrm>
            <a:off x="2285429" y="1005260"/>
            <a:ext cx="4570857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sz="1350" dirty="0"/>
          </a:p>
          <a:p>
            <a:endParaRPr lang="pl-PL" sz="1350" dirty="0"/>
          </a:p>
        </p:txBody>
      </p:sp>
    </p:spTree>
    <p:extLst>
      <p:ext uri="{BB962C8B-B14F-4D97-AF65-F5344CB8AC3E}">
        <p14:creationId xmlns:p14="http://schemas.microsoft.com/office/powerpoint/2010/main" val="2287128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E22A7-9EE7-7805-62DB-83E780F0F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5A4383-EAE6-0411-034E-3DF4E6D0E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34440"/>
            <a:ext cx="7543800" cy="336042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Budownictwa, Gospodarki Przestrzennej i Ochrony Środowiska (GPŚ)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681085-B75F-662E-5DE5-386F799C1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84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050" dirty="0"/>
              <a:t>w obszarze planowania przestrzennego i środowiska prowadzono działania związane z inwestycjami i zagospodarowaniem terenu</a:t>
            </a:r>
          </a:p>
          <a:p>
            <a:r>
              <a:rPr lang="pl-PL" sz="1050" dirty="0"/>
              <a:t>Podjęto 17 zarządzeń w przedmiocie gospodarki nieruchomościami</a:t>
            </a:r>
          </a:p>
          <a:p>
            <a:r>
              <a:rPr lang="pl-PL" sz="1050" dirty="0"/>
              <a:t>Ogłoszono 1 przetarg ustny na zbycie nieruchomości stanowiących własność Gminy Kobylnica dotyczący działek nr 57/42, 57/43, 57/44, 57/45 obręb ewidencyjny Kwakowo</a:t>
            </a:r>
          </a:p>
          <a:p>
            <a:r>
              <a:rPr lang="pl-PL" sz="1050" dirty="0"/>
              <a:t>Wydano obwieszczenia dotyczące:</a:t>
            </a:r>
          </a:p>
          <a:p>
            <a:pPr marL="228600" indent="-228600">
              <a:buAutoNum type="arabicParenR"/>
            </a:pPr>
            <a:r>
              <a:rPr lang="pl-PL" sz="1050" dirty="0"/>
              <a:t>Wydania decyzji o ustaleniu lokalizacji inwestycji celu publicznego dla planowanego przedsięwzięcia polegającego na budowie sieci wodociągowej i kanalizacji sanitarnej w m. Słonowice</a:t>
            </a:r>
          </a:p>
          <a:p>
            <a:pPr marL="228600" indent="-228600">
              <a:buAutoNum type="arabicParenR"/>
            </a:pPr>
            <a:r>
              <a:rPr lang="pl-PL" sz="1050" dirty="0"/>
              <a:t>Wszczęcia postępowania w sprawie ustalenia lokalizacji inwestycji celu publicznego dla zamierzenia inwestycyjnego polegającego na budowie sieci kablowej SN-15 </a:t>
            </a:r>
            <a:r>
              <a:rPr lang="pl-PL" sz="1050" dirty="0" err="1"/>
              <a:t>kV</a:t>
            </a:r>
            <a:r>
              <a:rPr lang="pl-PL" sz="1050" dirty="0"/>
              <a:t>, budowa słupa SN-15 </a:t>
            </a:r>
            <a:r>
              <a:rPr lang="pl-PL" sz="1050" dirty="0" err="1"/>
              <a:t>kV</a:t>
            </a:r>
            <a:r>
              <a:rPr lang="pl-PL" sz="1050" dirty="0"/>
              <a:t> w m. Komiłowo</a:t>
            </a:r>
          </a:p>
          <a:p>
            <a:pPr marL="228600" indent="-228600">
              <a:buAutoNum type="arabicParenR"/>
            </a:pPr>
            <a:r>
              <a:rPr lang="pl-PL" sz="1050" dirty="0"/>
              <a:t>Wyłożenia do publicznego wglądu: projektu miejscowego planu zagospodarowania przestrzennego dla fragmentów obrębów Kończewo, Kuleszewo, Słonowiczki, </a:t>
            </a:r>
            <a:r>
              <a:rPr lang="pl-PL" sz="1050" dirty="0" err="1"/>
              <a:t>Ścięgnica</a:t>
            </a:r>
            <a:r>
              <a:rPr lang="pl-PL" sz="1050" dirty="0"/>
              <a:t>, </a:t>
            </a:r>
            <a:r>
              <a:rPr lang="pl-PL" sz="1050" dirty="0" err="1"/>
              <a:t>Ścięgnica</a:t>
            </a:r>
            <a:r>
              <a:rPr lang="pl-PL" sz="1050" dirty="0"/>
              <a:t> Leśnictwo, Wrząca, Zagórki, Zbyszewo, w gminie Kobylnica – etap I </a:t>
            </a:r>
            <a:r>
              <a:rPr lang="pl-PL" sz="1050" dirty="0" err="1"/>
              <a:t>i</a:t>
            </a:r>
            <a:r>
              <a:rPr lang="pl-PL" sz="1050" dirty="0"/>
              <a:t> etap II</a:t>
            </a:r>
          </a:p>
          <a:p>
            <a:r>
              <a:rPr lang="pl-PL" sz="1050" dirty="0"/>
              <a:t>Wydano 6 decyzji o warunkach zabudowy i zagospodarowania terenu</a:t>
            </a:r>
          </a:p>
          <a:p>
            <a:r>
              <a:rPr lang="pl-PL" sz="1050" dirty="0"/>
              <a:t>Przyjęto Plan Wykorzystania Zasobu Nieruchomości Gminy </a:t>
            </a:r>
            <a:r>
              <a:rPr lang="pl-PL" sz="1050" dirty="0" err="1"/>
              <a:t>Kobylnicana</a:t>
            </a:r>
            <a:r>
              <a:rPr lang="pl-PL" sz="1050" dirty="0"/>
              <a:t> lata 2026-2029</a:t>
            </a:r>
          </a:p>
          <a:p>
            <a:r>
              <a:rPr lang="pl-PL" sz="1050" dirty="0"/>
              <a:t>Ogłoszono konkurs na </a:t>
            </a:r>
            <a:r>
              <a:rPr lang="pl-PL" sz="1050" dirty="0" err="1"/>
              <a:t>grafonotkę</a:t>
            </a:r>
            <a:r>
              <a:rPr lang="pl-PL" sz="1050" dirty="0"/>
              <a:t> pn. „Cicha katastrofa: gatunki obce i inwazyjne” dla uczniów klas 0-VIII ze szkół zlokalizowanych na terenie Gminy Kobylnica</a:t>
            </a:r>
          </a:p>
          <a:p>
            <a:pPr marL="0" indent="0">
              <a:buNone/>
            </a:pP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824137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949CB-1A5B-6619-01D8-1AEB77F29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838869-D82C-E088-7444-7C5091ADD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Gospodarki Komunalnej i Mieszkaniowej (GKM)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9B2D48-67BA-EB85-5F58-E1A774469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84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050" dirty="0"/>
              <a:t>Realizował zadania związane z gospodarką komunalną i mieszkaniową</a:t>
            </a:r>
          </a:p>
          <a:p>
            <a:r>
              <a:rPr lang="pl-PL" sz="1050" dirty="0"/>
              <a:t>Rozstrzygnięto  konkurs ekologicznego dedykowanego dla uczniów szkół podstawowych wraz z rodzicami pn. „</a:t>
            </a:r>
            <a:r>
              <a:rPr lang="pl-PL" sz="1050" dirty="0" err="1"/>
              <a:t>Śmieciosztuka</a:t>
            </a:r>
            <a:r>
              <a:rPr lang="pl-PL" sz="1050" dirty="0"/>
              <a:t> – ozdoba wielkanocna.</a:t>
            </a:r>
          </a:p>
          <a:p>
            <a:pPr lvl="0"/>
            <a:r>
              <a:rPr lang="pl-PL" sz="1100" dirty="0"/>
              <a:t>Spotkania z Inwestorami zewnętrznymi: Malaga Invest, PV Bukowina oraz BRDJ INWESTYCJE w sprawie trzech nowo planowanych inwestycji mieszkaniowych wielorodzinnych w Kobylnicy.</a:t>
            </a:r>
          </a:p>
          <a:p>
            <a:pPr lvl="0"/>
            <a:r>
              <a:rPr lang="pl-PL" sz="1100" dirty="0"/>
              <a:t>Przeprowadzono przeglądy lokali mieszkalnych oraz klatek schodowych w zakresie utrzymania czystości i porządku oraz stanu technicznego;</a:t>
            </a:r>
          </a:p>
          <a:p>
            <a:pPr lvl="0"/>
            <a:r>
              <a:rPr lang="pl-PL" sz="1100" dirty="0"/>
              <a:t>Weryfikacja naliczania wymiaru czynszu oraz wymiaru opłat eksploatacyjnych w systemie informatycznym, </a:t>
            </a:r>
          </a:p>
          <a:p>
            <a:pPr lvl="0"/>
            <a:r>
              <a:rPr lang="pl-PL" sz="1100" dirty="0"/>
              <a:t>Rozpatrzono 3 wnioski o przydział lokalu mieszkalnego z zasobu mieszkaniowego Gminy Kobylnica;</a:t>
            </a:r>
          </a:p>
          <a:p>
            <a:pPr lvl="0"/>
            <a:r>
              <a:rPr lang="pl-PL" sz="1100" dirty="0"/>
              <a:t>Podpisano 2 aneksów do umów najmu lokali mieszkalnych;</a:t>
            </a:r>
          </a:p>
          <a:p>
            <a:pPr lvl="0"/>
            <a:r>
              <a:rPr lang="pl-PL" sz="1100" dirty="0"/>
              <a:t>Przygotowano ocenę zasobów pomocy społecznej za rok 2025 z zakresu gospodarki mieszkaniowej i komunalnej.</a:t>
            </a:r>
          </a:p>
          <a:p>
            <a:pPr lvl="0"/>
            <a:r>
              <a:rPr lang="pl-PL" sz="1050" dirty="0"/>
              <a:t>Wydano 40 decyzji administracyjnych dotyczących zarządzania pasem drogowym;</a:t>
            </a:r>
          </a:p>
          <a:p>
            <a:pPr lvl="0"/>
            <a:r>
              <a:rPr lang="pl-PL" sz="1050" dirty="0"/>
              <a:t>Wydano 7 uzgodnień lokalizacji sieci oraz przyłączy światłowodowych, energetycznych oraz gazowych w drogach wewnętrznych;</a:t>
            </a:r>
          </a:p>
          <a:p>
            <a:r>
              <a:rPr lang="pl-PL" sz="1050" dirty="0"/>
              <a:t>Wydano 12</a:t>
            </a:r>
            <a:r>
              <a:rPr lang="pl-PL" sz="1050" b="1" dirty="0"/>
              <a:t> </a:t>
            </a:r>
            <a:r>
              <a:rPr lang="pl-PL" sz="1050" dirty="0"/>
              <a:t>zgód na lokalizacje zjazdu z dróg publicznych oraz wewnętrznych.</a:t>
            </a:r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97358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99315-2E8A-BEC8-D3A4-0B6A979C2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A829CE-22E0-2350-7122-B042824A3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402" y="2103120"/>
            <a:ext cx="7543800" cy="192024"/>
          </a:xfrm>
        </p:spPr>
        <p:txBody>
          <a:bodyPr>
            <a:normAutofit fontScale="90000"/>
          </a:bodyPr>
          <a:lstStyle/>
          <a:p>
            <a:r>
              <a:rPr lang="pl-PL" sz="1500" dirty="0"/>
              <a:t>Referat Inwestycji (GIF)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D6D73E-5422-DA9E-8B15-015392230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2368296"/>
            <a:ext cx="7543800" cy="311810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l-PL" sz="1050" dirty="0"/>
              <a:t>W obszarze inwestycji podpisano umowę  na budowę żłobka oraz nadzór inwestorski</a:t>
            </a:r>
          </a:p>
          <a:p>
            <a:pPr algn="just">
              <a:lnSpc>
                <a:spcPct val="100000"/>
              </a:lnSpc>
            </a:pPr>
            <a:r>
              <a:rPr lang="pl-PL" sz="1050" dirty="0"/>
              <a:t>W dniu 15 kwietnia 2026 r. podpisano umowę z firmą Lehmann Sp. z </a:t>
            </a:r>
            <a:r>
              <a:rPr lang="pl-PL" sz="1050" dirty="0" err="1"/>
              <a:t>o.o</a:t>
            </a:r>
            <a:r>
              <a:rPr lang="pl-PL" sz="1050" dirty="0"/>
              <a:t> .Sp. k. z siedziba w miejscowości Kiełpino na realizację inwestycji pn. </a:t>
            </a:r>
            <a:r>
              <a:rPr lang="pl-PL" sz="1050" b="1" dirty="0"/>
              <a:t>„</a:t>
            </a:r>
            <a:r>
              <a:rPr lang="pl-PL" sz="1050" dirty="0"/>
              <a:t>Utworzenie 32 nowych miejsc opieki dla dzieci w wieku do lat 3 w ramach nowej instytucji - Żłobka w Gminie Kobylnica przy Młyńskiej 21a, Kobylnica”. Wartość zadania 962.633,88 zł brutto.</a:t>
            </a:r>
            <a:br>
              <a:rPr lang="pl-PL" sz="1050" dirty="0"/>
            </a:br>
            <a:r>
              <a:rPr lang="pl-PL" sz="1050" dirty="0"/>
              <a:t>Środki na realizacje zadania pozyskano z Programu rozwoju instytucji opieki nad dziećmi w wieku do lat 3 Aktywny Maluch 2022 – 2029. Termin realizacji zadania to 10 czerwca 2026 r. </a:t>
            </a:r>
          </a:p>
          <a:p>
            <a:pPr algn="just">
              <a:lnSpc>
                <a:spcPct val="100000"/>
              </a:lnSpc>
            </a:pPr>
            <a:r>
              <a:rPr lang="pl-PL" sz="1050" dirty="0"/>
              <a:t>24 marca 2026 r. podpisano umowę z Panem Romanem Jankowski prowadzącym działalność gospodarczą pod firmą Biuro Obsługi Inwestycji RADBUD z siedzibą w Miastku na sprawowanie funkcji inspektora nadzoru inwestorskiego nad wykonywaniem robót budowlanych (w tym usług remontowych) na rzecz Gminy Kobylnica w branży </a:t>
            </a:r>
            <a:r>
              <a:rPr lang="pl-PL" sz="1050" dirty="0" err="1"/>
              <a:t>konstrukcyjno</a:t>
            </a:r>
            <a:r>
              <a:rPr lang="pl-PL" sz="1050" dirty="0"/>
              <a:t> – budowlanej. Szacunkowa wartość zadania - 104.000,00 zł.  Termin realizacji umowy  ustalony został od dnia podpisania umowy do dnia zakończenia ostatniej inwestycji zgodnie z wykazem robót, jednak nie później niż do 31.12.2027 r.</a:t>
            </a:r>
          </a:p>
          <a:p>
            <a:pPr algn="just"/>
            <a:endParaRPr lang="pl-PL" sz="1050" dirty="0"/>
          </a:p>
          <a:p>
            <a:pPr marL="0" indent="0">
              <a:buNone/>
            </a:pP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2044833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EB575858-9EC8-1ECD-12F6-7CA3E0EFEF53}"/>
              </a:ext>
            </a:extLst>
          </p:cNvPr>
          <p:cNvSpPr txBox="1"/>
          <p:nvPr/>
        </p:nvSpPr>
        <p:spPr>
          <a:xfrm>
            <a:off x="832104" y="329185"/>
            <a:ext cx="78546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400" dirty="0">
                <a:effectLst/>
                <a:latin typeface="+mj-lt"/>
                <a:ea typeface="Calibri" panose="020F0502020204030204" pitchFamily="34" charset="0"/>
              </a:rPr>
              <a:t>STANOWISKO DS. OCHRONY INFORMACJI NIEJAWNYCH – INSPEKTOR OCHRONY DANYCH OSOBOWYCH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C0C4FB28-63AA-70FF-4955-4D88AA4DCE37}"/>
              </a:ext>
            </a:extLst>
          </p:cNvPr>
          <p:cNvSpPr txBox="1"/>
          <p:nvPr/>
        </p:nvSpPr>
        <p:spPr>
          <a:xfrm>
            <a:off x="1001268" y="1133856"/>
            <a:ext cx="7141464" cy="4939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pl-PL" sz="1050" dirty="0"/>
              <a:t>Realizowano zadania z zakresu bezpieczeństwa i ochrony informacji, w tym wydawania decyzji administracyjnych oraz organizacji szkoleń: 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pl-PL" sz="1050" dirty="0"/>
              <a:t>Wydano 61 decyzji administracyjnych dot. uchylenia świadczeń osobistych na mieszkańców Gminy Kobylnica,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pl-PL" sz="1050" dirty="0"/>
              <a:t> Wydano zawiadomienie o przekazaniu 5 postępowań wobec osób w sprawie uchylenia decyzji dot. świadczeń osobistych decyzji do organu miejscowo właściwego ,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pl-PL" sz="1050" dirty="0"/>
              <a:t>Wydano 3 decyzje dot. nałożenia świadczenia rzeczowego na 2 podmioty prowadzące działalność na terenie Gminy Kobylnica (dotyczące 7 pojazdów),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pl-PL" sz="1050" dirty="0"/>
              <a:t>Uchylono 2 decyzje dot. świadczeń rzeczowych,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pl-PL" sz="105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dniu 26 marca 2026 r. o godz. 09:30  w sali teatralnej </a:t>
            </a:r>
            <a:r>
              <a:rPr lang="pl-PL" sz="105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CKiP</a:t>
            </a:r>
            <a:r>
              <a:rPr lang="pl-PL" sz="105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w Kobylnicy zorganizowano spotkanie </a:t>
            </a:r>
            <a:r>
              <a:rPr lang="pl-PL" sz="105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informacyjno</a:t>
            </a:r>
            <a:r>
              <a:rPr lang="pl-PL" sz="105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- szkoleniowe z sołtysami, radnymi oraz kierownikami podmiotów uznanych Zarządzeniem nr 4/2026 Burmistrza Kobylnicy  z dnia 5 stycznia 2026 r. w sprawie wyznaczenia podległych Burmistrzowi Kobylnica jednostek organizacyjnych jako podmiotów ochrony ludności. 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l-PL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l-PL" sz="1400" dirty="0">
                <a:latin typeface="+mj-lt"/>
              </a:rPr>
              <a:t>STANOWISKO DS. OBRONY CYWILEJ I ZARZĄDZANIA KRYZYSOWEGO</a:t>
            </a:r>
            <a:endParaRPr lang="pl-PL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l-PL" sz="1050" dirty="0"/>
              <a:t>Bieżąca współpraca  z Wojskowym Centrum Rekrutacji przy kwalifikacji wojskowej.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pl-PL" sz="1050" dirty="0"/>
              <a:t>W dniach 25.03.2026 i 01.04.2026 na zlecenie dyżurnego Wojewódzkiego Centrum Zarządzania Kryzysowego odbył się trening stałego dyżuru.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l-PL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l-PL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l-PL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pl-PL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l-PL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l-PL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l-PL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l-PL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l-PL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l-PL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3739901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25675-586D-584D-B131-573A32050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E29A73-988C-2411-D4C3-0E9973213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1220724"/>
            <a:ext cx="7543800" cy="281178"/>
          </a:xfrm>
        </p:spPr>
        <p:txBody>
          <a:bodyPr>
            <a:normAutofit fontScale="90000"/>
          </a:bodyPr>
          <a:lstStyle/>
          <a:p>
            <a:br>
              <a:rPr lang="pl-PL" sz="1500" dirty="0"/>
            </a:br>
            <a:r>
              <a:rPr lang="pl-PL" sz="1500" dirty="0"/>
              <a:t>Referat Straży Miejskiej (GSG)</a:t>
            </a:r>
            <a:br>
              <a:rPr lang="pl-PL" sz="1500" dirty="0"/>
            </a:br>
            <a:endParaRPr lang="pl-PL" sz="15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FFF4E1-B7C4-A7C2-D612-53B31996E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1501902"/>
            <a:ext cx="7543800" cy="3984498"/>
          </a:xfrm>
        </p:spPr>
        <p:txBody>
          <a:bodyPr>
            <a:normAutofit/>
          </a:bodyPr>
          <a:lstStyle/>
          <a:p>
            <a:r>
              <a:rPr lang="pl-PL" sz="1050" dirty="0"/>
              <a:t>W omawianym okresie funkcjonariusze w szczególności przeprowadzili na zasadzie powtarzalności kontrole warunków bytowych zwierząt na terenie gminy .</a:t>
            </a:r>
          </a:p>
          <a:p>
            <a:r>
              <a:rPr lang="pl-PL" sz="1050" dirty="0"/>
              <a:t>Działania odstraszające dzika zwierzynę, w celu zapewnienia bezpieczeństwa mieszkańcom,</a:t>
            </a:r>
          </a:p>
          <a:p>
            <a:r>
              <a:rPr lang="pl-PL" sz="1050" dirty="0"/>
              <a:t>Realizacja programu opieki nad bezpłodnymi zwierzętami w 2026 r. bieżąca sterylizacja/ kastracja kotów wolno żyjących.</a:t>
            </a:r>
          </a:p>
          <a:p>
            <a:r>
              <a:rPr lang="pl-PL" sz="1050" dirty="0"/>
              <a:t>Kontrola posesji oraz zakładów pod kątem obowiązków wynikających z ustawy o utrzymaniu czystości i porządku w gminach,  </a:t>
            </a:r>
          </a:p>
          <a:p>
            <a:r>
              <a:rPr lang="pl-PL" sz="1050" dirty="0"/>
              <a:t>Weryfikacja deklaracji dotyczących zgłoszonej liczby osób wytwarzającej odpady z poszczególnych nieruchomości  zamieszkałych, </a:t>
            </a:r>
          </a:p>
          <a:p>
            <a:r>
              <a:rPr lang="pl-PL" sz="1050" dirty="0"/>
              <a:t>Monitoring cieków wodnych z uwaga incydent zanieczyszczenia cieku wodnego.</a:t>
            </a:r>
          </a:p>
          <a:p>
            <a:endParaRPr lang="pl-PL" sz="1050" dirty="0"/>
          </a:p>
        </p:txBody>
      </p:sp>
    </p:spTree>
    <p:extLst>
      <p:ext uri="{BB962C8B-B14F-4D97-AF65-F5344CB8AC3E}">
        <p14:creationId xmlns:p14="http://schemas.microsoft.com/office/powerpoint/2010/main" val="742421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Zielony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rewniana czcionk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łęboki cień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TM03090434[[fn=Drewniana czcionka]]</Template>
  <TotalTime>2039</TotalTime>
  <Words>3175</Words>
  <Application>Microsoft Office PowerPoint</Application>
  <PresentationFormat>Pokaz na ekranie (4:3)</PresentationFormat>
  <Paragraphs>208</Paragraphs>
  <Slides>15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Aptos</vt:lpstr>
      <vt:lpstr>Arial</vt:lpstr>
      <vt:lpstr>Calibri</vt:lpstr>
      <vt:lpstr>Rockwell</vt:lpstr>
      <vt:lpstr>Rockwell Condensed</vt:lpstr>
      <vt:lpstr>Wingdings</vt:lpstr>
      <vt:lpstr>Drewniana czcionka</vt:lpstr>
      <vt:lpstr>Sprawozdanie Burmistrza z działalności w okresie międzysesyjnym</vt:lpstr>
      <vt:lpstr>Kalendarz Burmistrza </vt:lpstr>
      <vt:lpstr>Prezentacja programu PowerPoint</vt:lpstr>
      <vt:lpstr> Działalność burmistrza jako kierownika jednostki  Referat Spraw Obywatelskich i Działalności Gospodarczej (GRS) </vt:lpstr>
      <vt:lpstr>Referat Budownictwa, Gospodarki Przestrzennej i Ochrony Środowiska (GPŚ) </vt:lpstr>
      <vt:lpstr>Referat Gospodarki Komunalnej i Mieszkaniowej (GKM) </vt:lpstr>
      <vt:lpstr>Referat Inwestycji (GIF) </vt:lpstr>
      <vt:lpstr>Prezentacja programu PowerPoint</vt:lpstr>
      <vt:lpstr> Referat Straży Miejskiej (GSG) </vt:lpstr>
      <vt:lpstr> Wieloosobowe stanowisko ds. pozyskiwania środków zewnętrznych </vt:lpstr>
      <vt:lpstr> Stanowisko ds. zamówień publicznych (ZP)  </vt:lpstr>
      <vt:lpstr> DZIAŁALNOść JEDNOSTEK ORGANIZACYJNYCH POD NADZOREM i we współpracy z BURMISTRZem  centrum usług wspólnych  </vt:lpstr>
      <vt:lpstr> ośrodek pomocy społecznej  </vt:lpstr>
      <vt:lpstr> w zakresie działalności kulturalnej, Centrum kultury i promocji, biblioteka miejska  </vt:lpstr>
      <vt:lpstr> w zakresie działalności kulturalnej, Centrum kultury i promocji, biblioteka miejska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Sprawozdanie z działalności Burmistrza w okresie międzysesyjnym</dc:title>
  <dc:creator>Anna Gliniecka - Woś</dc:creator>
  <cp:lastModifiedBy>Agnieszka Żukowska</cp:lastModifiedBy>
  <cp:revision>41</cp:revision>
  <cp:lastPrinted>2026-04-16T12:18:10Z</cp:lastPrinted>
  <dcterms:created xsi:type="dcterms:W3CDTF">2026-01-05T09:24:31Z</dcterms:created>
  <dcterms:modified xsi:type="dcterms:W3CDTF">2026-04-22T11:32:09Z</dcterms:modified>
</cp:coreProperties>
</file>