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64" r:id="rId1"/>
  </p:sldMasterIdLst>
  <p:notesMasterIdLst>
    <p:notesMasterId r:id="rId15"/>
  </p:notesMasterIdLst>
  <p:sldIdLst>
    <p:sldId id="256" r:id="rId2"/>
    <p:sldId id="257" r:id="rId3"/>
    <p:sldId id="276" r:id="rId4"/>
    <p:sldId id="264" r:id="rId5"/>
    <p:sldId id="265" r:id="rId6"/>
    <p:sldId id="267" r:id="rId7"/>
    <p:sldId id="283" r:id="rId8"/>
    <p:sldId id="266" r:id="rId9"/>
    <p:sldId id="269" r:id="rId10"/>
    <p:sldId id="270" r:id="rId11"/>
    <p:sldId id="284" r:id="rId12"/>
    <p:sldId id="272" r:id="rId13"/>
    <p:sldId id="273" r:id="rId14"/>
  </p:sldIdLst>
  <p:sldSz cx="9144000" cy="6858000" type="screen4x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8B8972A6-56A0-A3DB-BE52-63CA32B12EC0}" name="Agnieszka Żukowska" initials="AŻ" userId="S-1-5-21-3192985907-1993675409-3846385342-2115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183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20" Type="http://schemas.microsoft.com/office/2018/10/relationships/authors" Target="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62B351-99FD-4BA5-8AE0-B054E2EE0C6C}" type="datetimeFigureOut">
              <a:rPr lang="pl-PL" smtClean="0"/>
              <a:t>27.05.2026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41425"/>
            <a:ext cx="44672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028657F-EC80-4840-9C0E-A79BA6BD6DF0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9788788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85800" y="1346947"/>
            <a:ext cx="7772400" cy="80683"/>
          </a:xfrm>
          <a:prstGeom prst="rect">
            <a:avLst/>
          </a:prstGeom>
          <a:blipFill dpi="0" rotWithShape="1">
            <a:blip r:embed="rId2">
              <a:alphaModFix amt="8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685800" y="4282763"/>
            <a:ext cx="7772400" cy="80683"/>
          </a:xfrm>
          <a:prstGeom prst="rect">
            <a:avLst/>
          </a:prstGeom>
          <a:blipFill dpi="0" rotWithShape="1">
            <a:blip r:embed="rId2">
              <a:alphaModFix amt="8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685800" y="1484779"/>
            <a:ext cx="7772400" cy="2743200"/>
          </a:xfrm>
          <a:prstGeom prst="rect">
            <a:avLst/>
          </a:prstGeom>
          <a:blipFill dpi="0" rotWithShape="1">
            <a:blip r:embed="rId2">
              <a:alphaModFix amt="8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>
            <a:grpSpLocks noChangeAspect="1"/>
          </p:cNvGrpSpPr>
          <p:nvPr/>
        </p:nvGrpSpPr>
        <p:grpSpPr>
          <a:xfrm>
            <a:off x="7234780" y="4107023"/>
            <a:ext cx="914400" cy="914400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88670" y="1432223"/>
            <a:ext cx="759333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6400" b="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02386" y="4389120"/>
            <a:ext cx="5918454" cy="1069848"/>
          </a:xfrm>
        </p:spPr>
        <p:txBody>
          <a:bodyPr>
            <a:normAutofit/>
          </a:bodyPr>
          <a:lstStyle>
            <a:lvl1pPr marL="0" indent="0" algn="l">
              <a:buNone/>
              <a:defRPr sz="1800" b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84890-85D2-4D7B-8EF5-15A9C1DB8F42}" type="datetimeFigureOut">
              <a:rPr lang="en-US" smtClean="0"/>
              <a:t>5/27/2026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12805" y="6272785"/>
            <a:ext cx="4745736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244280" y="4227195"/>
            <a:ext cx="895401" cy="640080"/>
          </a:xfrm>
        </p:spPr>
        <p:txBody>
          <a:bodyPr/>
          <a:lstStyle>
            <a:lvl1pPr>
              <a:defRPr sz="2800" b="1"/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05026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57CC2-0FC8-4686-B024-99790E0F5162}" type="datetimeFigureOut">
              <a:rPr lang="en-US" smtClean="0"/>
              <a:t>5/27/2026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25322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533400"/>
            <a:ext cx="1914525" cy="5638800"/>
          </a:xfrm>
        </p:spPr>
        <p:txBody>
          <a:bodyPr vert="eaVert"/>
          <a:lstStyle>
            <a:lvl1pPr>
              <a:defRPr b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0100" y="533400"/>
            <a:ext cx="5629275" cy="5638800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64DA5-CD3D-4590-A511-FCD3BC7A793E}" type="datetimeFigureOut">
              <a:rPr lang="en-US" smtClean="0"/>
              <a:t>5/27/2026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84878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5661D-6934-4B32-B92C-470368BF1EC6}" type="datetimeFigureOut">
              <a:rPr lang="en-US" smtClean="0"/>
              <a:t>5/27/2026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2441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9144000" cy="1940010"/>
          </a:xfrm>
          <a:prstGeom prst="rect">
            <a:avLst/>
          </a:prstGeom>
          <a:blipFill dpi="0" rotWithShape="1">
            <a:blip r:embed="rId2">
              <a:alphaModFix amt="8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25346" y="1225296"/>
            <a:ext cx="696087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6400" b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4330" y="5020056"/>
            <a:ext cx="6789420" cy="1066800"/>
          </a:xfrm>
        </p:spPr>
        <p:txBody>
          <a:bodyPr anchor="t">
            <a:normAutofit/>
          </a:bodyPr>
          <a:lstStyle>
            <a:lvl1pPr marL="0" indent="0">
              <a:buNone/>
              <a:defRPr sz="1800" b="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45251" y="6272785"/>
            <a:ext cx="1983232" cy="365125"/>
          </a:xfrm>
        </p:spPr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C6F822A4-8DA6-4447-9B1F-C5DB58435268}" type="datetimeFigureOut">
              <a:rPr lang="en-US" smtClean="0"/>
              <a:t>5/27/2026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636099" y="6272784"/>
            <a:ext cx="4745736" cy="365125"/>
          </a:xfrm>
        </p:spPr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633862" y="2430623"/>
            <a:ext cx="914400" cy="914400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450" y="2508607"/>
            <a:ext cx="891224" cy="720332"/>
          </a:xfrm>
        </p:spPr>
        <p:txBody>
          <a:bodyPr/>
          <a:lstStyle>
            <a:lvl1pPr>
              <a:defRPr sz="2800"/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95081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194560"/>
            <a:ext cx="365760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92218" y="2194560"/>
            <a:ext cx="365760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8D31E-DCDA-41A7-9C67-C4B11B94D21D}" type="datetimeFigureOut">
              <a:rPr lang="en-US" smtClean="0"/>
              <a:t>5/27/2026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87407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048256"/>
            <a:ext cx="365760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2743200"/>
            <a:ext cx="365760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20793" y="2048256"/>
            <a:ext cx="365760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20793" y="2743200"/>
            <a:ext cx="365760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762C0-B258-48F1-ADE6-176B4174CCDD}" type="datetimeFigureOut">
              <a:rPr lang="en-US" smtClean="0"/>
              <a:t>5/27/2026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20916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677919A6-33EB-49BD-A62F-1FA56B9F9712}" type="datetimeFigureOut">
              <a:rPr lang="en-US" smtClean="0"/>
              <a:t>5/27/2026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21778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E7D1B-D673-4CF6-8672-009D42ABD2A0}" type="datetimeFigureOut">
              <a:rPr lang="en-US" smtClean="0"/>
              <a:t>5/27/2026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48174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6227806" y="1"/>
            <a:ext cx="2916194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12230" y="685800"/>
            <a:ext cx="2400300" cy="1737360"/>
          </a:xfrm>
        </p:spPr>
        <p:txBody>
          <a:bodyPr anchor="b">
            <a:normAutofit/>
          </a:bodyPr>
          <a:lstStyle>
            <a:lvl1pPr>
              <a:defRPr sz="2800" b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685800"/>
            <a:ext cx="5033772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12230" y="2423160"/>
            <a:ext cx="24003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35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grpSp>
        <p:nvGrpSpPr>
          <p:cNvPr id="12" name="Group 11"/>
          <p:cNvGrpSpPr/>
          <p:nvPr/>
        </p:nvGrpSpPr>
        <p:grpSpPr>
          <a:xfrm>
            <a:off x="8522664" y="6255258"/>
            <a:ext cx="393192" cy="393192"/>
            <a:chOff x="8532189" y="5068824"/>
            <a:chExt cx="393192" cy="393192"/>
          </a:xfrm>
        </p:grpSpPr>
        <p:sp>
          <p:nvSpPr>
            <p:cNvPr id="13" name="Oval 12"/>
            <p:cNvSpPr>
              <a:spLocks noChangeAspect="1"/>
            </p:cNvSpPr>
            <p:nvPr/>
          </p:nvSpPr>
          <p:spPr>
            <a:xfrm>
              <a:off x="8532189" y="5068824"/>
              <a:ext cx="393192" cy="39319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4" name="Oval 13"/>
            <p:cNvSpPr>
              <a:spLocks noChangeAspect="1"/>
            </p:cNvSpPr>
            <p:nvPr/>
          </p:nvSpPr>
          <p:spPr>
            <a:xfrm>
              <a:off x="8568766" y="5105400"/>
              <a:ext cx="320039" cy="320040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6AA21-1863-4931-97CB-99D0A168701B}" type="datetimeFigureOut">
              <a:rPr lang="en-US" smtClean="0"/>
              <a:t>5/27/2026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49124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6227806" y="1"/>
            <a:ext cx="2916194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12230" y="685800"/>
            <a:ext cx="2400300" cy="1737360"/>
          </a:xfrm>
        </p:spPr>
        <p:txBody>
          <a:bodyPr anchor="b">
            <a:normAutofit/>
          </a:bodyPr>
          <a:lstStyle>
            <a:lvl1pPr>
              <a:defRPr sz="2800" b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6227805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12230" y="2423160"/>
            <a:ext cx="24003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35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grpSp>
        <p:nvGrpSpPr>
          <p:cNvPr id="12" name="Group 11"/>
          <p:cNvGrpSpPr/>
          <p:nvPr/>
        </p:nvGrpSpPr>
        <p:grpSpPr>
          <a:xfrm>
            <a:off x="8522664" y="6255258"/>
            <a:ext cx="393192" cy="393192"/>
            <a:chOff x="8532189" y="5068824"/>
            <a:chExt cx="393192" cy="393192"/>
          </a:xfrm>
        </p:grpSpPr>
        <p:sp>
          <p:nvSpPr>
            <p:cNvPr id="13" name="Oval 12"/>
            <p:cNvSpPr>
              <a:spLocks noChangeAspect="1"/>
            </p:cNvSpPr>
            <p:nvPr/>
          </p:nvSpPr>
          <p:spPr>
            <a:xfrm>
              <a:off x="8532189" y="5068824"/>
              <a:ext cx="393192" cy="39319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4" name="Oval 13"/>
            <p:cNvSpPr>
              <a:spLocks noChangeAspect="1"/>
            </p:cNvSpPr>
            <p:nvPr/>
          </p:nvSpPr>
          <p:spPr>
            <a:xfrm>
              <a:off x="8568766" y="5105400"/>
              <a:ext cx="320039" cy="320040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2C379-9A7C-4C87-A116-CBE9F58B04C5}" type="datetimeFigureOut">
              <a:rPr lang="en-US" smtClean="0"/>
              <a:t>5/27/2026</a:t>
            </a:fld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73512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/>
          <p:cNvGrpSpPr/>
          <p:nvPr/>
        </p:nvGrpSpPr>
        <p:grpSpPr>
          <a:xfrm>
            <a:off x="8522664" y="6255258"/>
            <a:ext cx="393192" cy="393192"/>
            <a:chOff x="8532189" y="5068824"/>
            <a:chExt cx="393192" cy="393192"/>
          </a:xfrm>
        </p:grpSpPr>
        <p:sp>
          <p:nvSpPr>
            <p:cNvPr id="8" name="Oval 7"/>
            <p:cNvSpPr>
              <a:spLocks noChangeAspect="1"/>
            </p:cNvSpPr>
            <p:nvPr/>
          </p:nvSpPr>
          <p:spPr>
            <a:xfrm>
              <a:off x="8532189" y="5068824"/>
              <a:ext cx="393192" cy="393192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>
              <a:spLocks noChangeAspect="1"/>
            </p:cNvSpPr>
            <p:nvPr/>
          </p:nvSpPr>
          <p:spPr>
            <a:xfrm>
              <a:off x="8568766" y="5105400"/>
              <a:ext cx="320039" cy="320040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0" y="484632"/>
            <a:ext cx="7772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121408"/>
            <a:ext cx="7772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2368" y="6272785"/>
            <a:ext cx="24551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8664C608-40B1-4030-A28D-5B74BC98ADCE}" type="datetimeFigureOut">
              <a:rPr lang="en-US" smtClean="0"/>
              <a:t>5/27/2026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272785"/>
            <a:ext cx="474573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83346" y="6272785"/>
            <a:ext cx="4800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 b="1" spc="-70" baseline="0">
                <a:solidFill>
                  <a:srgbClr val="FFFFFF"/>
                </a:solidFill>
                <a:latin typeface="+mn-lt"/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43980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65" r:id="rId1"/>
    <p:sldLayoutId id="2147483866" r:id="rId2"/>
    <p:sldLayoutId id="2147483867" r:id="rId3"/>
    <p:sldLayoutId id="2147483868" r:id="rId4"/>
    <p:sldLayoutId id="2147483869" r:id="rId5"/>
    <p:sldLayoutId id="2147483870" r:id="rId6"/>
    <p:sldLayoutId id="2147483871" r:id="rId7"/>
    <p:sldLayoutId id="2147483872" r:id="rId8"/>
    <p:sldLayoutId id="2147483873" r:id="rId9"/>
    <p:sldLayoutId id="2147483874" r:id="rId10"/>
    <p:sldLayoutId id="2147483875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200" b="0" kern="1200" cap="all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bip.kobylnica.pl/zarzadzenia/25" TargetMode="Externa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439B858-4474-B76E-0D44-2055134161C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78942" y="1399032"/>
            <a:ext cx="7593330" cy="3035808"/>
          </a:xfrm>
        </p:spPr>
        <p:txBody>
          <a:bodyPr/>
          <a:lstStyle/>
          <a:p>
            <a:r>
              <a:rPr lang="pl-PL" sz="2100" dirty="0"/>
              <a:t>Sprawozdanie Burmistrza z działalności w okresie międzysesyjnym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A0257CFB-60E2-8FC2-295C-115E689ED47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l-PL" dirty="0">
                <a:latin typeface="+mj-lt"/>
                <a:cs typeface="Times New Roman" panose="02020603050405020304" pitchFamily="18" charset="0"/>
              </a:rPr>
              <a:t>Za okres od 23.04.2026 r.  do 28.05.2026 r.</a:t>
            </a:r>
          </a:p>
        </p:txBody>
      </p:sp>
    </p:spTree>
    <p:extLst>
      <p:ext uri="{BB962C8B-B14F-4D97-AF65-F5344CB8AC3E}">
        <p14:creationId xmlns:p14="http://schemas.microsoft.com/office/powerpoint/2010/main" val="369833272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D110ECE-1017-37C8-1789-249712D1140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9D8BA1A-93D5-7209-763C-1107FF368D31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466344" y="182563"/>
            <a:ext cx="8677656" cy="476250"/>
          </a:xfrm>
        </p:spPr>
        <p:txBody>
          <a:bodyPr>
            <a:normAutofit fontScale="90000"/>
          </a:bodyPr>
          <a:lstStyle/>
          <a:p>
            <a:br>
              <a:rPr lang="pl-PL" sz="1500" dirty="0"/>
            </a:br>
            <a:r>
              <a:rPr lang="pl-PL" sz="1500" dirty="0"/>
              <a:t>Stanowisko ds. zamówień publicznych (ZP)</a:t>
            </a:r>
            <a:br>
              <a:rPr lang="pl-PL" sz="1500" dirty="0"/>
            </a:br>
            <a:br>
              <a:rPr lang="pl-PL" sz="1500" dirty="0"/>
            </a:br>
            <a:endParaRPr lang="pl-PL" sz="1500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20EE48AC-720D-BDE4-4EB9-DB6C3C00022F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1600200" y="1501775"/>
            <a:ext cx="7543800" cy="3921125"/>
          </a:xfrm>
        </p:spPr>
        <p:txBody>
          <a:bodyPr>
            <a:normAutofit/>
          </a:bodyPr>
          <a:lstStyle/>
          <a:p>
            <a:pPr marL="0" indent="0">
              <a:lnSpc>
                <a:spcPct val="120000"/>
              </a:lnSpc>
              <a:buNone/>
            </a:pPr>
            <a:br>
              <a:rPr lang="pl-PL" sz="4200" b="1" dirty="0"/>
            </a:br>
            <a:endParaRPr lang="pl-PL" sz="1050" dirty="0"/>
          </a:p>
        </p:txBody>
      </p:sp>
      <p:sp>
        <p:nvSpPr>
          <p:cNvPr id="12" name="pole tekstowe 11">
            <a:extLst>
              <a:ext uri="{FF2B5EF4-FFF2-40B4-BE49-F238E27FC236}">
                <a16:creationId xmlns:a16="http://schemas.microsoft.com/office/drawing/2014/main" id="{B209F9AB-09C1-3E7E-41CD-ED8602BAF727}"/>
              </a:ext>
            </a:extLst>
          </p:cNvPr>
          <p:cNvSpPr txBox="1"/>
          <p:nvPr/>
        </p:nvSpPr>
        <p:spPr>
          <a:xfrm>
            <a:off x="548640" y="658813"/>
            <a:ext cx="8129016" cy="52629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endParaRPr lang="pl-PL" dirty="0"/>
          </a:p>
          <a:p>
            <a:pPr algn="just"/>
            <a:r>
              <a:rPr lang="pl-PL" sz="1000" dirty="0"/>
              <a:t>Postępowania o udzielenie zamówienia publicznego ze stosowaniem ustawy Prawo zamówień publicznych</a:t>
            </a:r>
          </a:p>
          <a:p>
            <a:pPr algn="just"/>
            <a:endParaRPr lang="pl-PL" sz="1000" dirty="0"/>
          </a:p>
          <a:p>
            <a:pPr marL="228600" indent="-228600" algn="just">
              <a:buFont typeface="+mj-lt"/>
              <a:buAutoNum type="arabicPeriod"/>
            </a:pPr>
            <a:r>
              <a:rPr lang="pl-PL" sz="1000" dirty="0"/>
              <a:t>Budowa drogi gminnej położonej na działce nr 224 w m. Kruszyna (w tym 20.056 zł FS Kruszyna) zawarcie umowy w dniu 24.04.2026 r. z wykonawcą: Przedsiębiorstwo Handlowo – Usługowe „LOREK” Piotr Lorek</a:t>
            </a:r>
          </a:p>
          <a:p>
            <a:pPr marL="228600" indent="-228600" algn="just">
              <a:buFont typeface="+mj-lt"/>
              <a:buAutoNum type="arabicPeriod"/>
            </a:pPr>
            <a:endParaRPr lang="pl-PL" sz="1000" dirty="0"/>
          </a:p>
          <a:p>
            <a:pPr marL="228600" indent="-228600" algn="just">
              <a:buFont typeface="+mj-lt"/>
              <a:buAutoNum type="arabicPeriod"/>
            </a:pPr>
            <a:r>
              <a:rPr lang="pl-PL" sz="1000" dirty="0"/>
              <a:t>Celem uzbrojenia działek komunalnych przeznaczonych pod zabudowę mieszkaniową, w ramach zadania „Budowa sieci wodociągowej i sieci kanalizacji sanitarnej w miejscowości Kobylnica, Kwakowo, Kruszyna, Lubuń, Zajączkowo, Sycewice </a:t>
            </a:r>
            <a:br>
              <a:rPr lang="pl-PL" sz="1000" dirty="0"/>
            </a:br>
            <a:r>
              <a:rPr lang="pl-PL" sz="1000" dirty="0"/>
              <a:t>i Sierakowo w dniu 30.04.2026 r, zawarta została umowa z wykonawcą  Przedsiębiorstwo Instalacyjno-Budowlane EKO-INSTAL Piotr Kuczkowski na realizację 4 zadań:</a:t>
            </a:r>
          </a:p>
          <a:p>
            <a:pPr marL="171450" indent="-171450" algn="just">
              <a:buFont typeface="Wingdings" panose="05000000000000000000" pitchFamily="2" charset="2"/>
              <a:buChar char="§"/>
            </a:pPr>
            <a:r>
              <a:rPr lang="pl-PL" sz="1000" b="1" dirty="0"/>
              <a:t>Zadanie nr 1</a:t>
            </a:r>
            <a:r>
              <a:rPr lang="pl-PL" sz="1000" dirty="0"/>
              <a:t>: Budowa sieci wodociągowej i sieci kanalizacji sanitarnej w miejscowości Zagórki</a:t>
            </a:r>
          </a:p>
          <a:p>
            <a:pPr marL="171450" indent="-171450" algn="just">
              <a:buFont typeface="Wingdings" panose="05000000000000000000" pitchFamily="2" charset="2"/>
              <a:buChar char="§"/>
            </a:pPr>
            <a:r>
              <a:rPr lang="pl-PL" sz="1000" b="1" dirty="0"/>
              <a:t>Zadanie nr 2</a:t>
            </a:r>
            <a:r>
              <a:rPr lang="pl-PL" sz="1000" dirty="0"/>
              <a:t>: Budowa sieci wodociągowej i sieci kanalizacji sanitarnej  w miejscowości Sycewice w ul. Żonkilowej</a:t>
            </a:r>
          </a:p>
          <a:p>
            <a:pPr marL="171450" indent="-171450" algn="just">
              <a:buFont typeface="Wingdings" panose="05000000000000000000" pitchFamily="2" charset="2"/>
              <a:buChar char="§"/>
            </a:pPr>
            <a:r>
              <a:rPr lang="pl-PL" sz="1000" b="1" dirty="0"/>
              <a:t>Zadanie nr 3</a:t>
            </a:r>
            <a:r>
              <a:rPr lang="pl-PL" sz="1000" dirty="0"/>
              <a:t>: Budowa sieci wodociągowej i sieci kanalizacji sanitarnej  w miejscowości Zębowo</a:t>
            </a:r>
          </a:p>
          <a:p>
            <a:pPr marL="171450" indent="-171450" algn="just">
              <a:buFont typeface="Wingdings" panose="05000000000000000000" pitchFamily="2" charset="2"/>
              <a:buChar char="§"/>
            </a:pPr>
            <a:r>
              <a:rPr lang="pl-PL" sz="1000" dirty="0"/>
              <a:t> </a:t>
            </a:r>
            <a:r>
              <a:rPr lang="pl-PL" sz="1000" b="1" dirty="0"/>
              <a:t>Zadanie nr 4: </a:t>
            </a:r>
            <a:r>
              <a:rPr lang="pl-PL" sz="1000" dirty="0"/>
              <a:t>Budowa sieci wodociągowej i sieci kanalizacji sanitarnej w miejscowości Sycewice w ul. Irysowej</a:t>
            </a:r>
          </a:p>
          <a:p>
            <a:pPr algn="just"/>
            <a:endParaRPr lang="pl-PL" sz="1000" dirty="0"/>
          </a:p>
          <a:p>
            <a:pPr algn="just">
              <a:lnSpc>
                <a:spcPct val="150000"/>
              </a:lnSpc>
            </a:pPr>
            <a:r>
              <a:rPr lang="pl-PL" sz="1000" dirty="0"/>
              <a:t>3.  Rozbudowa parku im. Pierwszych Mieszkańców Kobylnicy w miejscowości Kobylnica</a:t>
            </a:r>
          </a:p>
          <a:p>
            <a:pPr marL="171450" indent="-17145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pl-PL" sz="1000" dirty="0"/>
              <a:t>otwarcie ofert: 07.05.2026 r.</a:t>
            </a:r>
          </a:p>
          <a:p>
            <a:pPr marL="171450" indent="-17145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pl-PL" sz="1000" dirty="0"/>
              <a:t>procedura o udzielenie zamówienia: w trakcie</a:t>
            </a:r>
          </a:p>
          <a:p>
            <a:pPr algn="just">
              <a:lnSpc>
                <a:spcPct val="150000"/>
              </a:lnSpc>
            </a:pPr>
            <a:r>
              <a:rPr lang="pl-PL" sz="1000" dirty="0"/>
              <a:t>4. Termomodernizacja budynków jednorodzinnych należących do mieszkaniowego zasobu Gminy Kobylnica w ramach zadania inwestycyjnego „Termomodernizacja obiektów komunalnych gminy Kobylnica”:</a:t>
            </a:r>
          </a:p>
          <a:p>
            <a:pPr algn="just">
              <a:lnSpc>
                <a:spcPct val="150000"/>
              </a:lnSpc>
            </a:pPr>
            <a:r>
              <a:rPr lang="pl-PL" sz="1000" dirty="0"/>
              <a:t>1)	Zadanie nr 1 Termomodernizacja budynku jednorodzinnego w miejscowości Kuleszewo</a:t>
            </a:r>
          </a:p>
          <a:p>
            <a:pPr algn="just">
              <a:lnSpc>
                <a:spcPct val="150000"/>
              </a:lnSpc>
            </a:pPr>
            <a:r>
              <a:rPr lang="pl-PL" sz="1000" dirty="0"/>
              <a:t>2)	Zadanie nr 2 Termomodernizacja budynku jednorodzinnego w miejscowości Wrząca</a:t>
            </a:r>
          </a:p>
          <a:p>
            <a:pPr algn="just">
              <a:lnSpc>
                <a:spcPct val="150000"/>
              </a:lnSpc>
            </a:pPr>
            <a:r>
              <a:rPr lang="pl-PL" sz="1000" dirty="0"/>
              <a:t>•	otwarcie ofert: 11.05.2026 r.</a:t>
            </a:r>
          </a:p>
          <a:p>
            <a:pPr algn="just">
              <a:lnSpc>
                <a:spcPct val="150000"/>
              </a:lnSpc>
            </a:pPr>
            <a:r>
              <a:rPr lang="pl-PL" sz="1000" dirty="0"/>
              <a:t>•	unieważnienie postępowania w części dot. Zadania nr 1</a:t>
            </a:r>
          </a:p>
          <a:p>
            <a:pPr algn="just">
              <a:lnSpc>
                <a:spcPct val="150000"/>
              </a:lnSpc>
            </a:pPr>
            <a:r>
              <a:rPr lang="pl-PL" sz="1000" dirty="0"/>
              <a:t>•	dla Zadania nr 2 procedura o udzielenie zamówienia: w trakcie</a:t>
            </a:r>
          </a:p>
          <a:p>
            <a:endParaRPr lang="pl-PL" sz="1000" dirty="0"/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25258383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ytuł 3">
            <a:extLst>
              <a:ext uri="{FF2B5EF4-FFF2-40B4-BE49-F238E27FC236}">
                <a16:creationId xmlns:a16="http://schemas.microsoft.com/office/drawing/2014/main" id="{3031F317-1811-069C-C4AA-C3FA77A409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685800"/>
            <a:ext cx="7772400" cy="640080"/>
          </a:xfrm>
        </p:spPr>
        <p:txBody>
          <a:bodyPr>
            <a:normAutofit/>
          </a:bodyPr>
          <a:lstStyle/>
          <a:p>
            <a:r>
              <a:rPr lang="pl-PL" sz="1200" dirty="0"/>
              <a:t>Stanowisko Ochrony informacji niejawnych I OCHRONY DANYCH</a:t>
            </a:r>
          </a:p>
        </p:txBody>
      </p:sp>
      <p:sp>
        <p:nvSpPr>
          <p:cNvPr id="5" name="Symbol zastępczy zawartości 4">
            <a:extLst>
              <a:ext uri="{FF2B5EF4-FFF2-40B4-BE49-F238E27FC236}">
                <a16:creationId xmlns:a16="http://schemas.microsoft.com/office/drawing/2014/main" id="{67A10E33-7294-F4B1-D5E5-AB0A1BDC53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563624"/>
            <a:ext cx="7772400" cy="4608576"/>
          </a:xfrm>
        </p:spPr>
        <p:txBody>
          <a:bodyPr>
            <a:normAutofit fontScale="55000" lnSpcReduction="20000"/>
          </a:bodyPr>
          <a:lstStyle/>
          <a:p>
            <a:pPr lvl="0"/>
            <a:r>
              <a:rPr lang="pl-PL" b="1" dirty="0"/>
              <a:t>Wydano 2 decyzje administracyjne</a:t>
            </a:r>
            <a:r>
              <a:rPr lang="pl-PL" dirty="0"/>
              <a:t> dot. uchylenia decyzji w sprawie przeznaczenia do wykonania świadczeń osobistych na rzecz obrony na mieszkańców Gminy Kobylnica,</a:t>
            </a:r>
          </a:p>
          <a:p>
            <a:pPr lvl="0"/>
            <a:r>
              <a:rPr lang="pl-PL" b="1" dirty="0"/>
              <a:t>Wszczęto 8 postępowań</a:t>
            </a:r>
            <a:r>
              <a:rPr lang="pl-PL" dirty="0"/>
              <a:t> w sprawie wydania decyzji o przeznaczeniu do wykonania świadczeń rzeczowych na rzecz obrony, polegającego na oddaniu w razie ogłoszenia mobilizacji i w czasie wojny, do używania 21 pojazdów jednostkom wojskowym, pozostających w użytkowaniu podmiotów gospodarczych i osób zamieszkałych lub prowadzących działalność na terenie Gminy Kobylnica. </a:t>
            </a:r>
          </a:p>
          <a:p>
            <a:pPr lvl="0"/>
            <a:r>
              <a:rPr lang="pl-PL" b="1" dirty="0"/>
              <a:t>Wydano 4 decyzje </a:t>
            </a:r>
            <a:r>
              <a:rPr lang="pl-PL" dirty="0"/>
              <a:t>dot.</a:t>
            </a:r>
            <a:r>
              <a:rPr lang="pl-PL" b="1" dirty="0"/>
              <a:t> </a:t>
            </a:r>
            <a:r>
              <a:rPr lang="pl-PL" dirty="0"/>
              <a:t>uchylenia decyzji o nałożeniu świadczenia rzeczowego na 4 podmioty prowadzące działalność na terenie Gminy Kobylnica (dotyczące 4 pojazdów),</a:t>
            </a:r>
          </a:p>
          <a:p>
            <a:pPr lvl="0"/>
            <a:r>
              <a:rPr lang="pl-PL" b="1" dirty="0"/>
              <a:t>Wydano 9 decyzji </a:t>
            </a:r>
            <a:r>
              <a:rPr lang="pl-PL" dirty="0"/>
              <a:t>o przeznaczeniu 23 pojazdów, będące w posiadaniu podmiotów prowadzących działalność gospodarczą i mieszkańców Gminy do oddania w używanie na rzecz jednostek wojskowych w razie ogłoszenia mobilizacji lub wojny.</a:t>
            </a:r>
          </a:p>
          <a:p>
            <a:pPr lvl="0"/>
            <a:r>
              <a:rPr lang="pl-PL" b="1" dirty="0"/>
              <a:t>Uchylono 2 decyzje </a:t>
            </a:r>
            <a:r>
              <a:rPr lang="pl-PL" dirty="0"/>
              <a:t>dot. świadczeń rzeczowych,</a:t>
            </a:r>
          </a:p>
          <a:p>
            <a:pPr lvl="0"/>
            <a:r>
              <a:rPr lang="pl-PL" b="1" dirty="0"/>
              <a:t>Uczestnictwo i przeprowadzenie oględzin środków transportowych i maszyn -</a:t>
            </a:r>
            <a:r>
              <a:rPr lang="pl-PL" dirty="0"/>
              <a:t>posiadaczy pojazdów,   na które przeznaczano do wykonania świadczeń rzeczowych na rzecz obrony, polegającego na oddaniu w razie ogłoszenia mobilizacji posiadanych środków transportowych lub maszyn – </a:t>
            </a:r>
            <a:r>
              <a:rPr lang="pl-PL" b="1" dirty="0"/>
              <a:t>1</a:t>
            </a:r>
            <a:r>
              <a:rPr lang="pl-PL" dirty="0"/>
              <a:t>,</a:t>
            </a:r>
          </a:p>
          <a:p>
            <a:pPr lvl="0"/>
            <a:r>
              <a:rPr lang="pl-PL" b="1" dirty="0"/>
              <a:t>Wydano 1 upoważnienia do przetwarzania danych osobowych</a:t>
            </a:r>
            <a:r>
              <a:rPr lang="pl-PL" dirty="0"/>
              <a:t> nowo zatrudnionemu pracownikowi,</a:t>
            </a:r>
          </a:p>
          <a:p>
            <a:pPr lvl="0"/>
            <a:r>
              <a:rPr lang="pl-PL" b="1" dirty="0"/>
              <a:t>Przeprowadzono audyt </a:t>
            </a:r>
            <a:r>
              <a:rPr lang="pl-PL" dirty="0"/>
              <a:t>dot. przestrzegania obowiązku w zakresie zawierania umów powierzenia przetwarzania danych osobowych i spełnienia obowiązku informacyjnego wobec osób i podmiotów, z którymi Urząd Miejski zawarł umowy cywilno- prawne,</a:t>
            </a:r>
          </a:p>
          <a:p>
            <a:pPr lvl="0"/>
            <a:r>
              <a:rPr lang="pl-PL" b="1" dirty="0"/>
              <a:t>Przeprowadzono 1 szkolenie</a:t>
            </a:r>
            <a:r>
              <a:rPr lang="pl-PL" dirty="0"/>
              <a:t> w zakresie ochrony danych osobowych, w którym uczestniczyli pracownicy zatrudnieni na stanowiskach samodzielnych oraz kierownicy referatów -  15  osób. dot. realizacji wniosków pokontrolnych oraz realizacji zadań i roli pracowników w zakresie ochrony danych.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72895333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5E81ED4-9AAC-05D8-4FF5-A3364BE4CB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22E7EB5-A818-8555-9B9B-62AD95A837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2386" y="329184"/>
            <a:ext cx="7543800" cy="841248"/>
          </a:xfrm>
        </p:spPr>
        <p:txBody>
          <a:bodyPr>
            <a:normAutofit fontScale="90000"/>
          </a:bodyPr>
          <a:lstStyle/>
          <a:p>
            <a:br>
              <a:rPr lang="pl-PL" sz="1500" dirty="0"/>
            </a:br>
            <a:r>
              <a:rPr lang="pl-PL" sz="1500" dirty="0"/>
              <a:t>DZIAŁALNOŚĆ JEDNOSTEK ORGANIZACYJNYCH POD NADZOREM i we współpracy z Burmistrzem</a:t>
            </a:r>
            <a:br>
              <a:rPr lang="pl-PL" sz="1500" dirty="0"/>
            </a:br>
            <a:br>
              <a:rPr lang="pl-PL" sz="1500" dirty="0"/>
            </a:br>
            <a:r>
              <a:rPr lang="pl-PL" sz="1500" dirty="0"/>
              <a:t>centrum usług wspólnych</a:t>
            </a:r>
            <a:br>
              <a:rPr lang="pl-PL" sz="1500" dirty="0"/>
            </a:br>
            <a:br>
              <a:rPr lang="pl-PL" sz="1500" dirty="0"/>
            </a:br>
            <a:endParaRPr lang="pl-PL" sz="1500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B044A8CC-B28C-9720-2D5A-4CF2FD8AC4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5100" y="1014984"/>
            <a:ext cx="7543800" cy="2642616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r>
              <a:rPr lang="pl-PL" sz="1300" b="1" dirty="0"/>
              <a:t>Oświata i sport </a:t>
            </a:r>
          </a:p>
          <a:p>
            <a:r>
              <a:rPr lang="pl-PL" sz="900" dirty="0"/>
              <a:t>Uzyskanie pozytywnej opinii Pomorskiego Kuratora Oświaty w sprawie przedłużenia powierzenia stanowiska dyrektora szkoły na kolejne 5 lat tj. od. 1 września 2026 roku do 31 sierpnia 2031 r. dla Pani Grażyny </a:t>
            </a:r>
            <a:r>
              <a:rPr lang="pl-PL" sz="900" dirty="0" err="1"/>
              <a:t>Pioterek</a:t>
            </a:r>
            <a:r>
              <a:rPr lang="pl-PL" sz="900" dirty="0"/>
              <a:t> (SP Kończewo), Pani Marzeny </a:t>
            </a:r>
            <a:r>
              <a:rPr lang="pl-PL" sz="900" dirty="0" err="1"/>
              <a:t>Pietruk-Żytkowskiej</a:t>
            </a:r>
            <a:r>
              <a:rPr lang="pl-PL" sz="900" dirty="0"/>
              <a:t> (SP Sycewice) oraz Pana Andrzeja Wojtaszka (SP Kwakowo).</a:t>
            </a:r>
          </a:p>
          <a:p>
            <a:r>
              <a:rPr lang="pl-PL" sz="900" dirty="0"/>
              <a:t>Uzyskanie pozytywnej opinii w zakresie zgodności z przepisami prawa arkuszy organizacji szkół na rok szkolny 2026/2027 oraz zatwierdzenie ich przez organ prowadzący.</a:t>
            </a:r>
          </a:p>
          <a:p>
            <a:r>
              <a:rPr lang="pl-PL" sz="900" dirty="0"/>
              <a:t>Podpisanie umowy 12.05.2026 r. z Wojewodą Pomorskim w sprawie trybu przekazywania w 2026 r. środków Funduszu Pracy z przeznaczeniem dla gmin na dofinansowanie pracodawcom kosztów kształcenia młodocianych pracowników oraz ich rozliczenia oraz o których mowa w art. 7a ust. 1 ustawy z dnia 17 lipca 2009 r. o praktykach absolwenckich, oraz sposobu ich rozliczania</a:t>
            </a:r>
          </a:p>
          <a:p>
            <a:r>
              <a:rPr lang="pl-PL" sz="900" dirty="0"/>
              <a:t>Złożenie wniosku o dotację celową na wyposażenie szkół w podręczniki, materiały edukacyjne i materiały ćwiczeniowe w  roku 2026 r. (5 szkół, 1327 uczniów,  wnioskowana kwota dotacji 211.997,35 zł)</a:t>
            </a:r>
          </a:p>
          <a:p>
            <a:r>
              <a:rPr lang="pl-PL" sz="900" dirty="0"/>
              <a:t>Zakończenie postępowania rekrutacyjnego do oddziałów przedszkolnych zorganizowanych przy szkołach podstawowych w Gminie Kobylnica (pozostały wolne miejsca w OP - 40 w oddziałach 3-4 latków oraz 35 w oddziałach 5-6 latków).</a:t>
            </a:r>
          </a:p>
          <a:p>
            <a:endParaRPr lang="pl-PL" sz="1050" dirty="0"/>
          </a:p>
        </p:txBody>
      </p:sp>
      <p:sp>
        <p:nvSpPr>
          <p:cNvPr id="5" name="pole tekstowe 4">
            <a:extLst>
              <a:ext uri="{FF2B5EF4-FFF2-40B4-BE49-F238E27FC236}">
                <a16:creationId xmlns:a16="http://schemas.microsoft.com/office/drawing/2014/main" id="{E56CBA8E-7CF7-B419-45B6-2F4CF6ECA5DB}"/>
              </a:ext>
            </a:extLst>
          </p:cNvPr>
          <p:cNvSpPr txBox="1"/>
          <p:nvPr/>
        </p:nvSpPr>
        <p:spPr>
          <a:xfrm>
            <a:off x="573786" y="3657600"/>
            <a:ext cx="7772400" cy="235256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lvl="0" indent="0">
              <a:lnSpc>
                <a:spcPct val="150000"/>
              </a:lnSpc>
              <a:buNone/>
            </a:pPr>
            <a:r>
              <a:rPr lang="pl-PL" sz="900" b="1" dirty="0"/>
              <a:t>Złożenie wniosków o udzielenie dofinansowania na realizację: </a:t>
            </a:r>
          </a:p>
          <a:p>
            <a:pPr marL="171450" lvl="0" indent="-17145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pl-PL" sz="900" dirty="0"/>
              <a:t>Rządowego programu na lata 2024-2028 ,,Posiłek w szkole i w domu” – edycja 2026 Moduł 3, który dotyczy doposażenia oraz poprawy warunków szkolnych jadalni.</a:t>
            </a:r>
          </a:p>
          <a:p>
            <a:pPr marL="171450" lvl="0" indent="-17145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pl-PL" sz="900" dirty="0"/>
              <a:t>Programu „Cyfrowy Uczeń” edycja 2026 to rządowy program Ministerstwa Edukacji Narodowej wspierający cyfryzację szkół i rozwój kompetencji cyfrowych uczniów oraz nauczycieli na lata 2025-2029. </a:t>
            </a:r>
          </a:p>
          <a:p>
            <a:pPr marL="171450" lvl="0" indent="-17145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pl-PL" sz="900" dirty="0"/>
              <a:t>Programu ,, Lekcje o finansach” edycja 2026, którego przedmiotem jest wsparcie realizacji działań z zakresu edukacji finansowej polegających na przeprowadzeniu, wśród uczniów szkół podstawowych, minimum 3 zajęć lekcyjnych z zakresu szeroko rozumianych finansów. Elementem Programu jest także popularyzowanie wśród uczniów wiedzy o instytucjach publicznych działających w obszarze finansów poprzez organizację wycieczki edukacyjnej. </a:t>
            </a:r>
          </a:p>
          <a:p>
            <a:pPr marL="171450" lvl="0" indent="-17145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pl-PL" sz="900" dirty="0"/>
              <a:t>Otrzymanie dofinasowania z </a:t>
            </a:r>
            <a:r>
              <a:rPr lang="pl-PL" sz="900" dirty="0" err="1"/>
              <a:t>MSiT</a:t>
            </a:r>
            <a:r>
              <a:rPr lang="pl-PL" sz="900" dirty="0"/>
              <a:t> w wysokości 20 000,00 zł na realizację zadania Aktywny Orlik (5 imprez sportowych organizowanych na Orliku w Kwakowie)</a:t>
            </a:r>
          </a:p>
        </p:txBody>
      </p:sp>
    </p:spTree>
    <p:extLst>
      <p:ext uri="{BB962C8B-B14F-4D97-AF65-F5344CB8AC3E}">
        <p14:creationId xmlns:p14="http://schemas.microsoft.com/office/powerpoint/2010/main" val="305672807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9A8610C-F5C3-90E2-AEAC-7C9DEC84E51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E581554-7087-9C9C-6695-40ECFD72CB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2386" y="64008"/>
            <a:ext cx="7543800" cy="576072"/>
          </a:xfrm>
        </p:spPr>
        <p:txBody>
          <a:bodyPr>
            <a:normAutofit fontScale="90000"/>
          </a:bodyPr>
          <a:lstStyle/>
          <a:p>
            <a:br>
              <a:rPr lang="pl-PL" sz="1500" dirty="0"/>
            </a:br>
            <a:r>
              <a:rPr lang="pl-PL" sz="1500" dirty="0"/>
              <a:t>ośrodek pomocy społecznej</a:t>
            </a:r>
            <a:br>
              <a:rPr lang="pl-PL" sz="1500" dirty="0"/>
            </a:br>
            <a:br>
              <a:rPr lang="pl-PL" sz="1500" dirty="0"/>
            </a:br>
            <a:endParaRPr lang="pl-PL" sz="1500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51B1951F-E0AC-FC90-56AA-367747588A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97814" y="448056"/>
            <a:ext cx="7548372" cy="5815584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pl-PL" sz="1050" dirty="0"/>
          </a:p>
          <a:p>
            <a:pPr marL="0" indent="0">
              <a:spcBef>
                <a:spcPts val="0"/>
              </a:spcBef>
              <a:buNone/>
            </a:pPr>
            <a:r>
              <a:rPr lang="pl-PL" sz="900" dirty="0"/>
              <a:t>W okresie sprawozdawczym łączne wydano  </a:t>
            </a:r>
            <a:r>
              <a:rPr lang="pl-PL" sz="900" b="1" dirty="0"/>
              <a:t>98 decyzji administracyjnych</a:t>
            </a:r>
            <a:r>
              <a:rPr lang="pl-PL" sz="900" dirty="0"/>
              <a:t>, w tym:</a:t>
            </a:r>
          </a:p>
          <a:p>
            <a:pPr>
              <a:spcBef>
                <a:spcPts val="0"/>
              </a:spcBef>
            </a:pPr>
            <a:r>
              <a:rPr lang="pl-PL" sz="900" b="1" dirty="0"/>
              <a:t>67</a:t>
            </a:r>
            <a:r>
              <a:rPr lang="pl-PL" sz="900" dirty="0"/>
              <a:t> decyzji z zakresu pomocy społecznej</a:t>
            </a:r>
          </a:p>
          <a:p>
            <a:pPr>
              <a:spcBef>
                <a:spcPts val="0"/>
              </a:spcBef>
            </a:pPr>
            <a:r>
              <a:rPr lang="pl-PL" sz="900" b="1" dirty="0"/>
              <a:t>30</a:t>
            </a:r>
            <a:r>
              <a:rPr lang="pl-PL" sz="900" dirty="0"/>
              <a:t> decyzji dotyczących świadczeń </a:t>
            </a:r>
          </a:p>
          <a:p>
            <a:pPr>
              <a:spcBef>
                <a:spcPts val="0"/>
              </a:spcBef>
            </a:pPr>
            <a:r>
              <a:rPr lang="pl-PL" sz="900" b="1" dirty="0"/>
              <a:t>1</a:t>
            </a:r>
            <a:r>
              <a:rPr lang="pl-PL" sz="900" dirty="0"/>
              <a:t> decyzja uznająca dłużnika alimentacyjnego za uchylającego się od zobowiązań,</a:t>
            </a:r>
          </a:p>
          <a:p>
            <a:pPr marL="0" indent="0">
              <a:spcBef>
                <a:spcPts val="0"/>
              </a:spcBef>
              <a:buNone/>
            </a:pPr>
            <a:r>
              <a:rPr lang="pl-PL" sz="1050" dirty="0"/>
              <a:t>       </a:t>
            </a:r>
          </a:p>
          <a:p>
            <a:pPr marL="0" indent="0">
              <a:spcBef>
                <a:spcPts val="0"/>
              </a:spcBef>
              <a:buNone/>
            </a:pPr>
            <a:r>
              <a:rPr lang="pl-PL" sz="900" dirty="0"/>
              <a:t>W okresie sprawozdawczym przeprowadzono 9 postępowań wobec dłużników alimentacyjnych,</a:t>
            </a:r>
          </a:p>
          <a:p>
            <a:pPr marL="0" indent="0">
              <a:spcBef>
                <a:spcPts val="0"/>
              </a:spcBef>
              <a:buNone/>
            </a:pPr>
            <a:endParaRPr lang="pl-PL" sz="900" dirty="0"/>
          </a:p>
          <a:p>
            <a:pPr marL="0" indent="0">
              <a:spcBef>
                <a:spcPts val="0"/>
              </a:spcBef>
              <a:buNone/>
            </a:pPr>
            <a:r>
              <a:rPr lang="pl-PL" sz="900" dirty="0"/>
              <a:t>Wydano 21 kart, w tym: Karta Seniora Gminy Kobylnica – 4, Ogólnopolska Karta Seniora – 3, Kobylnicka Karta Dużej Rodziny – 5, Ogólnopolska Karta Dużej Rodziny - 9.</a:t>
            </a:r>
            <a:br>
              <a:rPr lang="pl-PL" sz="900" dirty="0"/>
            </a:br>
            <a:endParaRPr lang="pl-PL" sz="900" dirty="0"/>
          </a:p>
          <a:p>
            <a:pPr marL="0" indent="0">
              <a:spcBef>
                <a:spcPts val="0"/>
              </a:spcBef>
              <a:buNone/>
            </a:pPr>
            <a:r>
              <a:rPr lang="pl-PL" sz="900" dirty="0"/>
              <a:t>Wpłynęły 4 wnioski o leczenie odwykowe.</a:t>
            </a:r>
          </a:p>
          <a:p>
            <a:pPr marL="0" indent="0">
              <a:spcBef>
                <a:spcPts val="0"/>
              </a:spcBef>
              <a:buNone/>
            </a:pPr>
            <a:r>
              <a:rPr lang="pl-PL" sz="900" dirty="0"/>
              <a:t>    </a:t>
            </a:r>
          </a:p>
          <a:p>
            <a:pPr marL="0" indent="0">
              <a:spcBef>
                <a:spcPts val="0"/>
              </a:spcBef>
              <a:buNone/>
            </a:pPr>
            <a:r>
              <a:rPr lang="pl-PL" sz="900" dirty="0"/>
              <a:t> Pozyskano z Banku Żywności w Słupsku 10.080 kg żywności, a pomocą żywnościową objęto 526 osób.</a:t>
            </a:r>
          </a:p>
          <a:p>
            <a:pPr marL="0" indent="0">
              <a:spcBef>
                <a:spcPts val="0"/>
              </a:spcBef>
              <a:buNone/>
            </a:pPr>
            <a:endParaRPr lang="pl-PL" sz="900" dirty="0"/>
          </a:p>
          <a:p>
            <a:pPr marL="0" indent="0">
              <a:spcBef>
                <a:spcPts val="0"/>
              </a:spcBef>
              <a:buNone/>
            </a:pPr>
            <a:r>
              <a:rPr lang="pl-PL" sz="900" dirty="0"/>
              <a:t>Przyznano 10 osobom  usługi opieki </a:t>
            </a:r>
            <a:r>
              <a:rPr lang="pl-PL" sz="900" dirty="0" err="1"/>
              <a:t>wytchnieniowej</a:t>
            </a:r>
            <a:r>
              <a:rPr lang="pl-PL" sz="900" dirty="0"/>
              <a:t> w ramach programu „Opieka </a:t>
            </a:r>
            <a:r>
              <a:rPr lang="pl-PL" sz="900" dirty="0" err="1"/>
              <a:t>wytchnieniowa</a:t>
            </a:r>
            <a:r>
              <a:rPr lang="pl-PL" sz="900" dirty="0"/>
              <a:t>” dla Jednostek Samorządu Terytorialnego” – edycja 2026 r.</a:t>
            </a:r>
          </a:p>
          <a:p>
            <a:pPr marL="0" indent="0">
              <a:spcBef>
                <a:spcPts val="0"/>
              </a:spcBef>
              <a:buNone/>
            </a:pPr>
            <a:endParaRPr lang="pl-PL" sz="900" dirty="0"/>
          </a:p>
          <a:p>
            <a:pPr marL="0" indent="0">
              <a:spcBef>
                <a:spcPts val="0"/>
              </a:spcBef>
              <a:buNone/>
            </a:pPr>
            <a:r>
              <a:rPr lang="pl-PL" sz="900" dirty="0"/>
              <a:t>Podpisane umowy i porozumienia z zakresu zabezpieczenia społecznego: </a:t>
            </a:r>
          </a:p>
          <a:p>
            <a:pPr marL="0" indent="0">
              <a:spcBef>
                <a:spcPts val="0"/>
              </a:spcBef>
              <a:buNone/>
            </a:pPr>
            <a:endParaRPr lang="pl-PL" sz="900" dirty="0"/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pl-PL" sz="900" dirty="0"/>
              <a:t>w dniu 30.04.2026 r.: 10 umów na świadczenie usług opieki </a:t>
            </a:r>
            <a:r>
              <a:rPr lang="pl-PL" sz="900" dirty="0" err="1"/>
              <a:t>wytchnieniowej</a:t>
            </a:r>
            <a:r>
              <a:rPr lang="pl-PL" sz="900" dirty="0"/>
              <a:t> w ramach programu „Opieka </a:t>
            </a:r>
            <a:r>
              <a:rPr lang="pl-PL" sz="900" dirty="0" err="1"/>
              <a:t>wytchnieniowa</a:t>
            </a:r>
            <a:r>
              <a:rPr lang="pl-PL" sz="900" dirty="0"/>
              <a:t>” dla Jednostek Samorządu Terytorialnego” – edycja 2026 r., 1 umowa na świadczenie usług asystenckich w ramach programu „Asystent osobisty osoby z niepełnosprawnością” dla Jednostek Samorządu Terytorialnego” – edycja 2026 r,</a:t>
            </a: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pl-PL" sz="900" dirty="0"/>
              <a:t>w dniu 20.05.2026. umowa na świadczenie usług sąsiedzkich w ramach projektu „Równe szanse – kompleksowe usługi społeczno- zdrowotne na rzecz seniorów i osób z niepełnosprawnościami”.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endParaRPr lang="pl-PL" sz="900" dirty="0"/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pl-PL" sz="900" dirty="0"/>
              <a:t>Ogłoszono konkurs ofert na realizatora programu polityki zdrowotnej pn. „Program wczesnego wykrywania raka płuc wśród mieszkańców Gminy Kobylnica na lata 2026-2028”.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endParaRPr lang="pl-PL" sz="900" dirty="0"/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pl-PL" sz="900" dirty="0"/>
              <a:t>Rozpoczęto realizację działań w projekcie grantowym pt. „Premia społeczna”, w ramach którego świadczone są usługi poradnictwa prawnego i psychologicznego dla mieszkańców Gminy Kobylnica.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endParaRPr lang="pl-PL" sz="900" dirty="0"/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pl-PL" sz="900" dirty="0"/>
              <a:t>Zainicjowano kampanię społeczną „Razem dla rodzin”, mającą na celu promowanie idei wzajemnego wsparcia między rodzinami oraz zachęcenie do pełnienia funkcji rodzin wspierających.</a:t>
            </a:r>
          </a:p>
          <a:p>
            <a:pPr marL="0" indent="0">
              <a:spcBef>
                <a:spcPts val="0"/>
              </a:spcBef>
              <a:buNone/>
            </a:pPr>
            <a:endParaRPr lang="pl-PL" sz="1050" dirty="0"/>
          </a:p>
          <a:p>
            <a:endParaRPr lang="pl-PL" sz="1050" dirty="0"/>
          </a:p>
        </p:txBody>
      </p:sp>
    </p:spTree>
    <p:extLst>
      <p:ext uri="{BB962C8B-B14F-4D97-AF65-F5344CB8AC3E}">
        <p14:creationId xmlns:p14="http://schemas.microsoft.com/office/powerpoint/2010/main" val="6157323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2A56BC8-D5A6-D18B-DD23-A98BC6FA1C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2386" y="64008"/>
            <a:ext cx="7543800" cy="457200"/>
          </a:xfrm>
        </p:spPr>
        <p:txBody>
          <a:bodyPr>
            <a:normAutofit/>
          </a:bodyPr>
          <a:lstStyle/>
          <a:p>
            <a:r>
              <a:rPr lang="pl-PL" sz="1500" dirty="0"/>
              <a:t>Kalendarz Burmistrza 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ADB768BD-2973-2FCE-39F6-9850101F5F2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2648" y="521208"/>
            <a:ext cx="7733538" cy="5980176"/>
          </a:xfrm>
        </p:spPr>
        <p:txBody>
          <a:bodyPr>
            <a:normAutofit fontScale="85000" lnSpcReduction="20000"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pl-PL" sz="1200" dirty="0"/>
              <a:t>W analizowanym okresie odbyło się kilkanaście spotkań i wydarzeń – zarówno o charakterze roboczym jak i społecznym. Najważniejsze wydarzenia dotyczyły współpracy z administracja rządową, udział w wydarzeniach lokalnych oraz spotkań z mieszkańcami i instytucjami.</a:t>
            </a:r>
          </a:p>
          <a:p>
            <a:r>
              <a:rPr lang="pl-PL" sz="1050" dirty="0"/>
              <a:t>27.04.26  Spotkanie z mieszkańcami ul. Schumana w Kobylnicy w sprawie planu miejscowego.</a:t>
            </a:r>
          </a:p>
          <a:p>
            <a:r>
              <a:rPr lang="pl-PL" sz="1050" dirty="0"/>
              <a:t>28.04.26 Podpisanie listu intencyjnego w Wodociągach Słupsk.</a:t>
            </a:r>
          </a:p>
          <a:p>
            <a:r>
              <a:rPr lang="pl-PL" sz="1050" dirty="0"/>
              <a:t>29.04.26 Posiedzenie  Komisji Wspólnej Rządu i Samorządu Terytorialnego, (finansowanie zadań zleconych, planów finansowych na kolejne lata, a także projektów istotnych zmian legislacyjnych), MSWIA Warszawa</a:t>
            </a:r>
          </a:p>
          <a:p>
            <a:r>
              <a:rPr lang="pl-PL" sz="1050" dirty="0"/>
              <a:t>29.04.26 Zjazd Oddziału  Miejsko- Gminnego ZOSP RP  w Sierakowie, gdzie wybrano nowy Zarząd.</a:t>
            </a:r>
          </a:p>
          <a:p>
            <a:r>
              <a:rPr lang="pl-PL" sz="1050" dirty="0"/>
              <a:t>06.05.2026 Wręczenie nagród w Gminnym Konkursie Wiedzy o Unii Europejskiej , Szkoła Podstawowa Kwakowo</a:t>
            </a:r>
          </a:p>
          <a:p>
            <a:r>
              <a:rPr lang="pl-PL" sz="1050" dirty="0"/>
              <a:t>07.05.2026 Komisja Rewizyjna, Urząd Miejski w Kobylnicy</a:t>
            </a:r>
          </a:p>
          <a:p>
            <a:r>
              <a:rPr lang="pl-PL" sz="1050" dirty="0"/>
              <a:t>08.05.2026 Spotkanie z Wicewojewodą  Pomorskim Emilem Rojek – wizyta gospodarcza w UM w Kobylnicy,</a:t>
            </a:r>
          </a:p>
          <a:p>
            <a:r>
              <a:rPr lang="pl-PL" sz="1050" dirty="0"/>
              <a:t>08.05.2026 Spotkanie z Pracownikami Biblioteki  z okazji Dnia Bibliotekarza, </a:t>
            </a:r>
          </a:p>
          <a:p>
            <a:r>
              <a:rPr lang="pl-PL" sz="1050" dirty="0"/>
              <a:t>08.05.2026 Spotkanie z okazji urodzin 90-lat mieszkanki Kończewa.</a:t>
            </a:r>
          </a:p>
          <a:p>
            <a:r>
              <a:rPr lang="pl-PL" sz="1050" dirty="0"/>
              <a:t>09.05.2026 Konferencja Marynistyczna, w której wyróżniono nauczycieli i uczniów z  gminy Kobylnica zaangażowanych w działania na rzecz Ligii Morskiej, Starostwo Powiatowe w Słupsku.</a:t>
            </a:r>
          </a:p>
          <a:p>
            <a:r>
              <a:rPr lang="pl-PL" sz="1050" dirty="0"/>
              <a:t>11-12.05.2026 Kobiece Forum Samorządowe w Kielcach.</a:t>
            </a:r>
          </a:p>
          <a:p>
            <a:r>
              <a:rPr lang="pl-PL" sz="1050" dirty="0"/>
              <a:t>13.05.2026 Spotkanie z Wicestarostą Słupskim w sprawie transportu publicznego na terenie gm. Kobylnica. Omówiono najważniejsze wyzwania i kierunki rozwoju lokalnej komunikacji zbiorowej.</a:t>
            </a:r>
          </a:p>
          <a:p>
            <a:r>
              <a:rPr lang="pl-PL" sz="1050" dirty="0"/>
              <a:t>14.05.2026 Spotkanie z okazji 90 lat urodzin mieszkańca Kuleszewa.</a:t>
            </a:r>
          </a:p>
          <a:p>
            <a:r>
              <a:rPr lang="pl-PL" sz="1050" dirty="0"/>
              <a:t>15.05.2026 Konferencja pt.: „Bezpieczeństwo, odpowiedzialność i rozwój. Energetyczna przyszłość samorządów”, Jarosławiec</a:t>
            </a:r>
          </a:p>
          <a:p>
            <a:r>
              <a:rPr lang="pl-PL" sz="1050" dirty="0"/>
              <a:t>15.05.2026 Walne Zgromadzenie Stowarzyszenia Gmin Przyjaznych Energii Odnawialnej, Jarosławiec</a:t>
            </a:r>
          </a:p>
          <a:p>
            <a:r>
              <a:rPr lang="pl-PL" sz="1050" dirty="0"/>
              <a:t>16.05.2026 XXIII  Bieg Olimpijski w Kwakowie.</a:t>
            </a:r>
          </a:p>
          <a:p>
            <a:r>
              <a:rPr lang="pl-PL" sz="1050" dirty="0"/>
              <a:t>19.05.2026 Spotkanie z przedstawicielami armii amerykańskiej w sprawie rynku wynajmu mieszkań na terenie Gminy Kobylnica.</a:t>
            </a:r>
          </a:p>
          <a:p>
            <a:r>
              <a:rPr lang="pl-PL" sz="1050" dirty="0"/>
              <a:t>20-21.05.2026 XIX Konferencja BGK dla Jednostek Samorządu Terytorialnego, Warszawa</a:t>
            </a:r>
          </a:p>
          <a:p>
            <a:r>
              <a:rPr lang="pl-PL" sz="1050" dirty="0"/>
              <a:t>22.05.2026 Udział w panelu dyskusyjnym w debacie  „Podgrzani dezinformacją. Społeczność lokalna wobec wyzwań energetycznych i klimatycznych”, ASP Gdańsk</a:t>
            </a:r>
          </a:p>
          <a:p>
            <a:r>
              <a:rPr lang="pl-PL" sz="1050" dirty="0"/>
              <a:t>23.05.2026 – Podpisanie porozumienia o nawiązaniu współpracy z gminą partnerską </a:t>
            </a:r>
            <a:r>
              <a:rPr lang="pl-PL" sz="1050" dirty="0" err="1"/>
              <a:t>Calonne</a:t>
            </a:r>
            <a:r>
              <a:rPr lang="pl-PL" sz="1050" dirty="0"/>
              <a:t>- </a:t>
            </a:r>
            <a:r>
              <a:rPr lang="pl-PL" sz="1050" dirty="0" err="1"/>
              <a:t>Ricouart</a:t>
            </a:r>
            <a:r>
              <a:rPr lang="pl-PL" sz="1050" dirty="0"/>
              <a:t> (Francja)</a:t>
            </a:r>
          </a:p>
        </p:txBody>
      </p:sp>
    </p:spTree>
    <p:extLst>
      <p:ext uri="{BB962C8B-B14F-4D97-AF65-F5344CB8AC3E}">
        <p14:creationId xmlns:p14="http://schemas.microsoft.com/office/powerpoint/2010/main" val="40007592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le tekstowe 2">
            <a:extLst>
              <a:ext uri="{FF2B5EF4-FFF2-40B4-BE49-F238E27FC236}">
                <a16:creationId xmlns:a16="http://schemas.microsoft.com/office/drawing/2014/main" id="{9003E050-29B4-E8E1-F08B-32B79361C4D1}"/>
              </a:ext>
            </a:extLst>
          </p:cNvPr>
          <p:cNvSpPr txBox="1"/>
          <p:nvPr/>
        </p:nvSpPr>
        <p:spPr>
          <a:xfrm>
            <a:off x="457200" y="438912"/>
            <a:ext cx="8503920" cy="89678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71450" indent="-17145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pl-PL" sz="900" dirty="0"/>
              <a:t>23-24.05.2026 Dni Kobylnicy, podczas których uroczyście otwarto Trakt Polskich Olimpijczyków w Kobylnicy .</a:t>
            </a:r>
          </a:p>
          <a:p>
            <a:pPr marL="171450" indent="-17145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pl-PL" sz="900" dirty="0"/>
              <a:t>25.06.2026 – Konferencja prasowa z udziałem Ministra Sportu i Turystyki dot. rozstrzygnięcia Programu Budowy Pełnowymiarowych Boisk Piłkarskich, Gdański Klub Sportowy GEDANIA w Gdańsku.</a:t>
            </a:r>
          </a:p>
          <a:p>
            <a:pPr marL="171450" indent="-17145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pl-PL" sz="900" dirty="0"/>
              <a:t>26.05.2026 – Komisje Stałe Rady Miejskiej w Kobylnicy.</a:t>
            </a:r>
          </a:p>
          <a:p>
            <a:endParaRPr lang="pl-PL" sz="1050" b="1" dirty="0"/>
          </a:p>
          <a:p>
            <a:endParaRPr lang="pl-PL" sz="1050" b="1" dirty="0"/>
          </a:p>
          <a:p>
            <a:endParaRPr lang="pl-PL" sz="1050" b="1" dirty="0"/>
          </a:p>
          <a:p>
            <a:endParaRPr lang="pl-PL" sz="1050" b="1" dirty="0"/>
          </a:p>
          <a:p>
            <a:r>
              <a:rPr lang="pl-PL" sz="1050" b="1" dirty="0"/>
              <a:t>W okresie międzysesyjnym wydałam 42 zarządzenia , w tym:</a:t>
            </a:r>
          </a:p>
          <a:p>
            <a:pPr marL="171450" indent="-17145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pl-PL" sz="900" dirty="0"/>
              <a:t>21  zarządzeń w przedmiocie gospodarki nieruchomościami dotyczących ustanowienia służebności, wydzierżawienia, nabycia i zamiany nieruchomości,</a:t>
            </a:r>
          </a:p>
          <a:p>
            <a:pPr marL="171450" indent="-17145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pl-PL" sz="900" dirty="0"/>
              <a:t>7 zarządzeń w sprawie planów finansowych Gminy Kobylnica</a:t>
            </a:r>
          </a:p>
          <a:p>
            <a:pPr marL="171450" indent="-17145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pl-PL" sz="900" dirty="0"/>
              <a:t>9 zarządzeń w sprawie przedłużenia powierzenia stanowiska dyrektorom  szkół, ogłoszenie konkursu na stanowisko Dyrektora  Gminnego Żłobka oraz   zmiany regulaminu Pracy w Urzędzie Miejskim w Kobylnicy.</a:t>
            </a:r>
          </a:p>
          <a:p>
            <a:pPr marL="171450" indent="-17145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pl-PL" sz="900" dirty="0"/>
              <a:t>2 zarządzenia w sprawie powołania komisji przetargowej.</a:t>
            </a:r>
          </a:p>
          <a:p>
            <a:pPr marL="171450" indent="-17145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pl-PL" sz="900" dirty="0"/>
              <a:t>1 zarządzenie w sprawie zmian w składzie zespołu interdyscyplinarnego.</a:t>
            </a:r>
          </a:p>
          <a:p>
            <a:pPr marL="171450" indent="-17145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pl-PL" sz="900" dirty="0"/>
              <a:t>1 zarządzenie dotyczące powołania Zespołu Monitorującego Realizację  Strategii Rozwoju  </a:t>
            </a:r>
            <a:r>
              <a:rPr lang="pl-PL" sz="900" dirty="0" err="1"/>
              <a:t>Społeczno</a:t>
            </a:r>
            <a:r>
              <a:rPr lang="pl-PL" sz="900" dirty="0"/>
              <a:t> – Gospodarczego Gminy.</a:t>
            </a:r>
          </a:p>
          <a:p>
            <a:pPr marL="171450" indent="-17145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pl-PL" sz="900" dirty="0"/>
              <a:t>1 zarządzenie w sprawie konkursu na wsparcie realizacji  zadań publicznych Gminy Kobylnica</a:t>
            </a:r>
          </a:p>
          <a:p>
            <a:pPr>
              <a:lnSpc>
                <a:spcPct val="150000"/>
              </a:lnSpc>
            </a:pPr>
            <a:endParaRPr lang="pl-PL" sz="1050" dirty="0"/>
          </a:p>
          <a:p>
            <a:pPr>
              <a:lnSpc>
                <a:spcPct val="150000"/>
              </a:lnSpc>
            </a:pPr>
            <a:r>
              <a:rPr lang="pl-PL" sz="1050" dirty="0"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Z treścią ww. zarządzeń można zapoznać się na stronie: </a:t>
            </a:r>
            <a:r>
              <a:rPr lang="pl-PL" sz="1050" dirty="0">
                <a:solidFill>
                  <a:srgbClr val="6B9F25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https://bip.kobylnica.pl/zarzadzenia/25</a:t>
            </a:r>
            <a:endParaRPr lang="pl-PL" sz="1050" dirty="0"/>
          </a:p>
          <a:p>
            <a:pPr>
              <a:lnSpc>
                <a:spcPct val="150000"/>
              </a:lnSpc>
            </a:pPr>
            <a:endParaRPr lang="pl-PL" sz="1050" dirty="0"/>
          </a:p>
          <a:p>
            <a:endParaRPr lang="pl-PL" sz="1050" b="1" dirty="0"/>
          </a:p>
          <a:p>
            <a:r>
              <a:rPr lang="pl-PL" sz="1050" dirty="0"/>
              <a:t> </a:t>
            </a:r>
          </a:p>
          <a:p>
            <a:endParaRPr lang="pl-PL" sz="1050" dirty="0"/>
          </a:p>
          <a:p>
            <a:endParaRPr lang="pl-PL" sz="1050" dirty="0"/>
          </a:p>
          <a:p>
            <a:endParaRPr lang="pl-PL" sz="1050" dirty="0"/>
          </a:p>
          <a:p>
            <a:endParaRPr lang="pl-PL" sz="1050" dirty="0"/>
          </a:p>
          <a:p>
            <a:endParaRPr lang="pl-PL" sz="1050" dirty="0"/>
          </a:p>
          <a:p>
            <a:endParaRPr lang="pl-PL" sz="1050" dirty="0"/>
          </a:p>
          <a:p>
            <a:endParaRPr lang="pl-PL" sz="1050" dirty="0"/>
          </a:p>
          <a:p>
            <a:endParaRPr lang="pl-PL" sz="1050" dirty="0"/>
          </a:p>
          <a:p>
            <a:endParaRPr lang="pl-PL" sz="1050" dirty="0"/>
          </a:p>
          <a:p>
            <a:endParaRPr lang="pl-PL" sz="1050" dirty="0"/>
          </a:p>
          <a:p>
            <a:endParaRPr lang="pl-PL" sz="1050" dirty="0"/>
          </a:p>
          <a:p>
            <a:endParaRPr lang="pl-PL" sz="1050" dirty="0"/>
          </a:p>
          <a:p>
            <a:endParaRPr lang="pl-PL" sz="1050" dirty="0"/>
          </a:p>
          <a:p>
            <a:endParaRPr lang="pl-PL" sz="1050" dirty="0"/>
          </a:p>
          <a:p>
            <a:endParaRPr lang="pl-PL" sz="1050" dirty="0"/>
          </a:p>
          <a:p>
            <a:endParaRPr lang="pl-PL" sz="1050" dirty="0"/>
          </a:p>
          <a:p>
            <a:endParaRPr lang="pl-PL" sz="1050" dirty="0"/>
          </a:p>
          <a:p>
            <a:endParaRPr lang="pl-PL" sz="1050" dirty="0"/>
          </a:p>
          <a:p>
            <a:endParaRPr lang="pl-PL" sz="1050" dirty="0"/>
          </a:p>
          <a:p>
            <a:endParaRPr lang="pl-PL" sz="1050" dirty="0"/>
          </a:p>
          <a:p>
            <a:endParaRPr lang="pl-PL" sz="1050" dirty="0"/>
          </a:p>
          <a:p>
            <a:endParaRPr lang="pl-PL" sz="1050" dirty="0"/>
          </a:p>
          <a:p>
            <a:endParaRPr lang="pl-PL" sz="1050" dirty="0"/>
          </a:p>
          <a:p>
            <a:endParaRPr lang="pl-PL" sz="1050" dirty="0"/>
          </a:p>
          <a:p>
            <a:endParaRPr lang="pl-PL" sz="1050" dirty="0"/>
          </a:p>
          <a:p>
            <a:endParaRPr lang="pl-PL" sz="1050" dirty="0"/>
          </a:p>
          <a:p>
            <a:endParaRPr lang="pl-PL" sz="1050" dirty="0"/>
          </a:p>
          <a:p>
            <a:endParaRPr lang="pl-PL" sz="1050" dirty="0"/>
          </a:p>
        </p:txBody>
      </p:sp>
    </p:spTree>
    <p:extLst>
      <p:ext uri="{BB962C8B-B14F-4D97-AF65-F5344CB8AC3E}">
        <p14:creationId xmlns:p14="http://schemas.microsoft.com/office/powerpoint/2010/main" val="2641082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D1CDF1A-977D-1371-3EA0-418B08DD055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8A6C865-7354-2FBA-3241-16A4B21F4D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2386" y="182880"/>
            <a:ext cx="7543800" cy="621792"/>
          </a:xfrm>
        </p:spPr>
        <p:txBody>
          <a:bodyPr>
            <a:normAutofit fontScale="90000"/>
          </a:bodyPr>
          <a:lstStyle/>
          <a:p>
            <a:br>
              <a:rPr lang="pl-PL" sz="1500" dirty="0"/>
            </a:br>
            <a:r>
              <a:rPr lang="pl-PL" sz="1500" dirty="0"/>
              <a:t>Działalność burmistrza jako kierownika jednostki</a:t>
            </a:r>
            <a:br>
              <a:rPr lang="pl-PL" sz="1500" dirty="0"/>
            </a:br>
            <a:r>
              <a:rPr lang="pl-PL" sz="1500" dirty="0"/>
              <a:t>Referat Spraw Obywatelskich i Działalności Gospodarczej (GRS)</a:t>
            </a:r>
            <a:br>
              <a:rPr lang="pl-PL" sz="1500" dirty="0"/>
            </a:br>
            <a:endParaRPr lang="pl-PL" sz="1500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883EDBBD-84BE-4D48-DD25-44B2E5EE33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2386" y="694944"/>
            <a:ext cx="7543800" cy="5577840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pl-PL" sz="900" dirty="0"/>
              <a:t>Nadano 53 numery PESEL obywatelom Ukrainy,  Kolumbii i Peru,</a:t>
            </a:r>
          </a:p>
          <a:p>
            <a:pPr>
              <a:lnSpc>
                <a:spcPct val="150000"/>
              </a:lnSpc>
            </a:pPr>
            <a:r>
              <a:rPr lang="pl-PL" sz="900" dirty="0"/>
              <a:t>Zweryfikowano, uzupełniono i dokonano sprawdzenia 59 obywateli Ukrainy odnośnie do  ustawy  z dnia 23 stycznia 2026 r. o wygaszeniu rozwiązań wynikających z ustawy o pomocy obywatelom Ukrainy w związku z konfliktem zbrojnym,</a:t>
            </a:r>
          </a:p>
          <a:p>
            <a:pPr>
              <a:lnSpc>
                <a:spcPct val="150000"/>
              </a:lnSpc>
            </a:pPr>
            <a:r>
              <a:rPr lang="pl-PL" sz="900" dirty="0"/>
              <a:t>Zakończono dwa postępowania administracyjne o wymeldowanie- wydano dwie decyzje,</a:t>
            </a:r>
          </a:p>
          <a:p>
            <a:pPr>
              <a:lnSpc>
                <a:spcPct val="150000"/>
              </a:lnSpc>
            </a:pPr>
            <a:r>
              <a:rPr lang="pl-PL" sz="900" dirty="0"/>
              <a:t>Rozpatrywanie wniosków o udostępnienie informacji publicznej- w okresie międzysesyjnym wpłynęło 13,</a:t>
            </a:r>
          </a:p>
          <a:p>
            <a:pPr>
              <a:lnSpc>
                <a:spcPct val="150000"/>
              </a:lnSpc>
            </a:pPr>
            <a:r>
              <a:rPr lang="pl-PL" sz="900" dirty="0"/>
              <a:t>Ogłoszono otwarty konkurs ofert na realizację zadania publicznego pn.” Organizacja festynów rodzinnych jako element działań wspierających integrację społeczności szkolnej i lokalnej”,</a:t>
            </a:r>
          </a:p>
          <a:p>
            <a:pPr>
              <a:lnSpc>
                <a:spcPct val="150000"/>
              </a:lnSpc>
            </a:pPr>
            <a:r>
              <a:rPr lang="pl-PL" sz="900" dirty="0"/>
              <a:t>Podpisano jedną umowę z organizacja pozarządowa na realizację zadania publicznego w trybie pozakonkursowym,</a:t>
            </a:r>
          </a:p>
          <a:p>
            <a:pPr>
              <a:lnSpc>
                <a:spcPct val="150000"/>
              </a:lnSpc>
            </a:pPr>
            <a:r>
              <a:rPr lang="pl-PL" sz="900" dirty="0"/>
              <a:t>Opublikowano jedną ofertę w trybie art. 19a,</a:t>
            </a:r>
          </a:p>
          <a:p>
            <a:pPr>
              <a:lnSpc>
                <a:spcPct val="150000"/>
              </a:lnSpc>
            </a:pPr>
            <a:r>
              <a:rPr lang="pl-PL" sz="900" dirty="0"/>
              <a:t>Przygotowanie i złożenie wniosku do Wojewody Pomorskiego o dofinansowanie zadań na rzecz osób starszych w programie pn.:   „ Aktywni Seniorzy- ASY”,</a:t>
            </a:r>
          </a:p>
          <a:p>
            <a:pPr>
              <a:lnSpc>
                <a:spcPct val="150000"/>
              </a:lnSpc>
            </a:pPr>
            <a:r>
              <a:rPr lang="pl-PL" sz="900" dirty="0"/>
              <a:t>Przyjmowanie wniosków dowodowych- wpłynęło 171 wniosków, wydano 174 dowody osobiste, </a:t>
            </a:r>
          </a:p>
          <a:p>
            <a:pPr>
              <a:lnSpc>
                <a:spcPct val="150000"/>
              </a:lnSpc>
            </a:pPr>
            <a:r>
              <a:rPr lang="pl-PL" sz="900" dirty="0"/>
              <a:t>Pozostałe czynności- unieważniono 5 dowodów na skutek utraty lub uszkodzenia, przyjęto 150  dowodów,</a:t>
            </a:r>
          </a:p>
          <a:p>
            <a:pPr>
              <a:lnSpc>
                <a:spcPct val="150000"/>
              </a:lnSpc>
            </a:pPr>
            <a:r>
              <a:rPr lang="pl-PL" sz="900" dirty="0"/>
              <a:t>Zrealizowano 157 zleceń usunięcia niezgodności dotyczących danych obywatela,</a:t>
            </a:r>
          </a:p>
          <a:p>
            <a:pPr>
              <a:lnSpc>
                <a:spcPct val="150000"/>
              </a:lnSpc>
            </a:pPr>
            <a:r>
              <a:rPr lang="pl-PL" sz="900" dirty="0"/>
              <a:t>Składanie wniosków w Centralnej Ewidencji i  Informacji o Działalności Gospodarczej (CEIDG) – 20 szt.,</a:t>
            </a:r>
          </a:p>
          <a:p>
            <a:pPr marL="0" indent="0">
              <a:buNone/>
            </a:pPr>
            <a:endParaRPr lang="pl-PL" sz="1050" dirty="0"/>
          </a:p>
        </p:txBody>
      </p:sp>
      <p:sp>
        <p:nvSpPr>
          <p:cNvPr id="5" name="pole tekstowe 4">
            <a:extLst>
              <a:ext uri="{FF2B5EF4-FFF2-40B4-BE49-F238E27FC236}">
                <a16:creationId xmlns:a16="http://schemas.microsoft.com/office/drawing/2014/main" id="{04FA5F06-0F07-D96B-BB23-A3845A8E3BBC}"/>
              </a:ext>
            </a:extLst>
          </p:cNvPr>
          <p:cNvSpPr txBox="1"/>
          <p:nvPr/>
        </p:nvSpPr>
        <p:spPr>
          <a:xfrm>
            <a:off x="2285429" y="1005260"/>
            <a:ext cx="4570857" cy="5078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pl-PL" sz="1350" dirty="0"/>
          </a:p>
          <a:p>
            <a:endParaRPr lang="pl-PL" sz="1350" dirty="0"/>
          </a:p>
        </p:txBody>
      </p:sp>
    </p:spTree>
    <p:extLst>
      <p:ext uri="{BB962C8B-B14F-4D97-AF65-F5344CB8AC3E}">
        <p14:creationId xmlns:p14="http://schemas.microsoft.com/office/powerpoint/2010/main" val="22871283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90E22A7-9EE7-7805-62DB-83E780F0FEC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85A4383-EAE6-0411-034E-3DF4E6D0E3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2386" y="1234440"/>
            <a:ext cx="7543800" cy="336042"/>
          </a:xfrm>
        </p:spPr>
        <p:txBody>
          <a:bodyPr>
            <a:normAutofit fontScale="90000"/>
          </a:bodyPr>
          <a:lstStyle/>
          <a:p>
            <a:r>
              <a:rPr lang="pl-PL" sz="1500" dirty="0"/>
              <a:t>Referat Budownictwa, Gospodarki Przestrzennej i Ochrony Środowiska (GPŚ)</a:t>
            </a:r>
            <a:br>
              <a:rPr lang="pl-PL" sz="1500" dirty="0"/>
            </a:br>
            <a:endParaRPr lang="pl-PL" sz="1500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D4681085-B75F-662E-5DE5-386F799C1C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2386" y="1501902"/>
            <a:ext cx="7543800" cy="3984498"/>
          </a:xfrm>
        </p:spPr>
        <p:txBody>
          <a:bodyPr>
            <a:normAutofit/>
          </a:bodyPr>
          <a:lstStyle/>
          <a:p>
            <a:r>
              <a:rPr lang="pl-PL" sz="1050" dirty="0"/>
              <a:t>Opublikowano 12 zarządzeń w przedmiocie gospodarki nieruchomościami dotyczących ustanowienia służebności, nabycia i wydzierżawienia nieruchomości, </a:t>
            </a:r>
          </a:p>
          <a:p>
            <a:r>
              <a:rPr lang="pl-PL" sz="1050" dirty="0"/>
              <a:t>Wydano 1 decyzję o środowiskowych uwarunkowaniach</a:t>
            </a:r>
          </a:p>
          <a:p>
            <a:r>
              <a:rPr lang="pl-PL" sz="1050" dirty="0"/>
              <a:t>Obwieszczono o ponownym wystąpieniu do organów opiniujących w sprawie wydania decyzji o środowiskowych uwarunkowaniach – 1 postępowania</a:t>
            </a:r>
          </a:p>
          <a:p>
            <a:r>
              <a:rPr lang="pl-PL" sz="1050" dirty="0"/>
              <a:t>Wydano 4 obwieszczenia o zakończeniu postępowania w sprawie wydania decyzji o środowiskowych uwarunkowaniach</a:t>
            </a:r>
          </a:p>
          <a:p>
            <a:r>
              <a:rPr lang="pl-PL" sz="1050" dirty="0"/>
              <a:t>Ogłoszono przetargi na zbycie nieruchomości gminnych w Kwakowie i Lubuniu</a:t>
            </a:r>
          </a:p>
          <a:p>
            <a:r>
              <a:rPr lang="pl-PL" sz="1050" dirty="0"/>
              <a:t>Wydano 8 decyzji w sprawie ustalenia warunków zabudowy</a:t>
            </a:r>
          </a:p>
          <a:p>
            <a:pPr marL="0" indent="0">
              <a:buNone/>
            </a:pPr>
            <a:endParaRPr lang="pl-PL" sz="1050" dirty="0"/>
          </a:p>
        </p:txBody>
      </p:sp>
    </p:spTree>
    <p:extLst>
      <p:ext uri="{BB962C8B-B14F-4D97-AF65-F5344CB8AC3E}">
        <p14:creationId xmlns:p14="http://schemas.microsoft.com/office/powerpoint/2010/main" val="28241374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FB949CB-1A5B-6619-01D8-1AEB77F29A2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2838869-D82C-E088-7444-7C5091ADDF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2386" y="1220724"/>
            <a:ext cx="7543800" cy="281178"/>
          </a:xfrm>
        </p:spPr>
        <p:txBody>
          <a:bodyPr>
            <a:normAutofit fontScale="90000"/>
          </a:bodyPr>
          <a:lstStyle/>
          <a:p>
            <a:r>
              <a:rPr lang="pl-PL" sz="1500" dirty="0"/>
              <a:t>Referat Gospodarki Komunalnej i Mieszkaniowej (GKM)</a:t>
            </a:r>
            <a:br>
              <a:rPr lang="pl-PL" sz="1500" dirty="0"/>
            </a:br>
            <a:endParaRPr lang="pl-PL" sz="1500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2E9B2D48-67BA-EB85-5F58-E1A774469A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0100" y="1652778"/>
            <a:ext cx="7543800" cy="4702302"/>
          </a:xfrm>
        </p:spPr>
        <p:txBody>
          <a:bodyPr>
            <a:normAutofit fontScale="25000" lnSpcReduction="20000"/>
          </a:bodyPr>
          <a:lstStyle/>
          <a:p>
            <a:pPr lvl="0">
              <a:lnSpc>
                <a:spcPct val="170000"/>
              </a:lnSpc>
            </a:pPr>
            <a:r>
              <a:rPr lang="pl-PL" sz="3600" dirty="0"/>
              <a:t>Rozpoczęto prace związane z udzieleniem zamówienia na realizacje zadania pn. „Program usuwania wyrobów azbestowych na terenie Gminy Kobylnica w roku 2026” oraz weryfikowano wnioski o możliwości uzyskania dofinansowania</a:t>
            </a:r>
          </a:p>
          <a:p>
            <a:pPr lvl="0">
              <a:lnSpc>
                <a:spcPct val="170000"/>
              </a:lnSpc>
            </a:pPr>
            <a:r>
              <a:rPr lang="pl-PL" sz="3600" dirty="0"/>
              <a:t>Uzyskano pisemną zgodę Miasta Słupska na przedłużenie porozumienia międzygminnego mającego na celu przekazanie Miastu Słupsk zadania własnego gminy dotyczącego zagospodarowania odpadów komunalnych odebranych z nieruchomości zamieszkałych zlokalizowanych na terenie gminy w latach 2027-2028. </a:t>
            </a:r>
          </a:p>
          <a:p>
            <a:pPr lvl="0">
              <a:lnSpc>
                <a:spcPct val="170000"/>
              </a:lnSpc>
            </a:pPr>
            <a:r>
              <a:rPr lang="pl-PL" sz="3600" dirty="0"/>
              <a:t>Kontrole nieruchomości zamieszkałych, wspólnie ze Strażą Miejską, pod kątem weryfikacji ilości osób faktycznie zamieszkujących nieruchomość, a ilością osób zgłoszonych do systemu odpadowego oraz kontrole nieruchomości niezamieszkałych pod kątem wywiązywania się z zapisów ustawy o utrzymaniu czystości i porządku na terenie gminy.</a:t>
            </a:r>
          </a:p>
          <a:p>
            <a:pPr lvl="0">
              <a:lnSpc>
                <a:spcPct val="170000"/>
              </a:lnSpc>
            </a:pPr>
            <a:r>
              <a:rPr lang="pl-PL" sz="3600" dirty="0"/>
              <a:t>Wydano 4 postanowienia o wszczęciu postępowania administracyjnego </a:t>
            </a:r>
            <a:br>
              <a:rPr lang="pl-PL" sz="3600" dirty="0"/>
            </a:br>
            <a:r>
              <a:rPr lang="pl-PL" sz="3600" dirty="0"/>
              <a:t>w przedmiocie naliczenia prawidłowej opłaty za gospodarowanie odpadami komunalnymi dotyczące niedopełnienia przez mieszkańców obowiązku selektywnego zbierania odpadów komunalnych.</a:t>
            </a:r>
          </a:p>
          <a:p>
            <a:pPr lvl="0">
              <a:lnSpc>
                <a:spcPct val="170000"/>
              </a:lnSpc>
            </a:pPr>
            <a:r>
              <a:rPr lang="pl-PL" sz="3600" dirty="0"/>
              <a:t>Wydano 1 decyzję administracyjną w przedmiocie naliczenia prawidłowej opłaty za gospodarowanie odpadami komunalnymi.</a:t>
            </a:r>
          </a:p>
          <a:p>
            <a:pPr lvl="0">
              <a:lnSpc>
                <a:spcPct val="170000"/>
              </a:lnSpc>
            </a:pPr>
            <a:r>
              <a:rPr lang="pl-PL" sz="3600" dirty="0"/>
              <a:t>Wprowadzono do systemu odpadowego 57 deklaracji o wysokości opłaty za gospodarowanie odpadami komunalnymi oraz zweryfikowano dane w zakresie zgodności deklaracji istniejących w systemie odpadowym, a ewidencją osób zmarłych oraz urodzonych w przedmiotowym okresie.</a:t>
            </a:r>
          </a:p>
          <a:p>
            <a:endParaRPr lang="pl-PL" sz="1050" dirty="0"/>
          </a:p>
        </p:txBody>
      </p:sp>
    </p:spTree>
    <p:extLst>
      <p:ext uri="{BB962C8B-B14F-4D97-AF65-F5344CB8AC3E}">
        <p14:creationId xmlns:p14="http://schemas.microsoft.com/office/powerpoint/2010/main" val="2973587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8EB9520-49F6-2BA8-1508-A29CC455390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D61E95E-F9A1-D48D-61A3-2F94C2C4F0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2386" y="585216"/>
            <a:ext cx="7543800" cy="557784"/>
          </a:xfrm>
        </p:spPr>
        <p:txBody>
          <a:bodyPr>
            <a:normAutofit/>
          </a:bodyPr>
          <a:lstStyle/>
          <a:p>
            <a:r>
              <a:rPr lang="pl-PL" sz="1500" dirty="0"/>
              <a:t>Referat Gospodarki Komunalnej i Mieszkaniowej (GKM)</a:t>
            </a:r>
            <a:br>
              <a:rPr lang="pl-PL" sz="1500" dirty="0"/>
            </a:br>
            <a:endParaRPr lang="pl-PL" sz="1500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21DF7DE6-5155-0192-CD0B-420B331E59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0100" y="1143000"/>
            <a:ext cx="7543800" cy="4494276"/>
          </a:xfrm>
        </p:spPr>
        <p:txBody>
          <a:bodyPr>
            <a:normAutofit/>
          </a:bodyPr>
          <a:lstStyle/>
          <a:p>
            <a:pPr lvl="0" algn="just">
              <a:lnSpc>
                <a:spcPct val="150000"/>
              </a:lnSpc>
            </a:pPr>
            <a:r>
              <a:rPr lang="pl-PL" sz="900" dirty="0"/>
              <a:t>Podczas Kobylnickiej </a:t>
            </a:r>
            <a:r>
              <a:rPr lang="pl-PL" sz="900" dirty="0" err="1"/>
              <a:t>Garażówki</a:t>
            </a:r>
            <a:r>
              <a:rPr lang="pl-PL" sz="900" dirty="0"/>
              <a:t> przeprowadzono we współpracy z firmą Emka </a:t>
            </a:r>
            <a:r>
              <a:rPr lang="pl-PL" sz="900" dirty="0" err="1"/>
              <a:t>Oil</a:t>
            </a:r>
            <a:r>
              <a:rPr lang="pl-PL" sz="900" dirty="0"/>
              <a:t> akcję pn. „Olej zdasz drzewko masz” oraz zaproszono firmę PGK Słupsk do przeprowadzenia akcji edukacyjnej skierowanej do mieszkańców gminy Kobylnica dotyczącej prawidłowej segregacji odpadów komunalnych.</a:t>
            </a:r>
          </a:p>
          <a:p>
            <a:pPr lvl="0" algn="just">
              <a:lnSpc>
                <a:spcPct val="150000"/>
              </a:lnSpc>
            </a:pPr>
            <a:r>
              <a:rPr lang="pl-PL" sz="900" dirty="0"/>
              <a:t>Opracowano i zlecono do druku ulotkę edukacyjną skierowaną do mieszkańców gminy Kobylnica pn. „Poradnik dla mieszkańca” dotyczącą gospodarowania odpadami komunalnymi. </a:t>
            </a:r>
          </a:p>
          <a:p>
            <a:pPr lvl="0" algn="just">
              <a:lnSpc>
                <a:spcPct val="150000"/>
              </a:lnSpc>
            </a:pPr>
            <a:r>
              <a:rPr lang="pl-PL" sz="900" dirty="0"/>
              <a:t>Przeprowadzenie kontroli sposobu użytkowania nieruchomości w Kobylnicy przy ul. Franciszkańskiej użyczonej dla prowadzenia działalności pn. „Dziki Azyl”.</a:t>
            </a:r>
          </a:p>
          <a:p>
            <a:pPr lvl="0" algn="just">
              <a:lnSpc>
                <a:spcPct val="150000"/>
              </a:lnSpc>
            </a:pPr>
            <a:r>
              <a:rPr lang="pl-PL" sz="900" dirty="0"/>
              <a:t>Uczestnictwo w spotkaniu z przedstawicielami Społecznej Inicjatywy Mieszkaniowej w Malborku w sprawie budowy budynków mieszkalnych w Sycewicach.</a:t>
            </a:r>
          </a:p>
          <a:p>
            <a:pPr lvl="0" algn="just">
              <a:lnSpc>
                <a:spcPct val="150000"/>
              </a:lnSpc>
            </a:pPr>
            <a:r>
              <a:rPr lang="pl-PL" sz="900" dirty="0"/>
              <a:t>Wydano 44 decyzje administracyjne dotyczące zarządzania pasem drogowym.</a:t>
            </a:r>
          </a:p>
          <a:p>
            <a:pPr lvl="0" algn="just">
              <a:lnSpc>
                <a:spcPct val="150000"/>
              </a:lnSpc>
            </a:pPr>
            <a:r>
              <a:rPr lang="pl-PL" sz="900" dirty="0"/>
              <a:t>Wydano 7 uzgodnień lokalizacji sieci oraz przyłączy światłowodowych, energetycznych oraz gazowych w drogach wewnętrznych.</a:t>
            </a:r>
          </a:p>
          <a:p>
            <a:pPr lvl="0" algn="just">
              <a:lnSpc>
                <a:spcPct val="150000"/>
              </a:lnSpc>
            </a:pPr>
            <a:r>
              <a:rPr lang="pl-PL" sz="900" dirty="0"/>
              <a:t>Wydano 2 decyzje + 2 zgody na lokalizacje zjazdu z dróg publicznych oraz wewnętrznych.</a:t>
            </a:r>
          </a:p>
          <a:p>
            <a:pPr marL="0" indent="0">
              <a:buNone/>
            </a:pPr>
            <a:endParaRPr lang="pl-PL" sz="1050" dirty="0"/>
          </a:p>
        </p:txBody>
      </p:sp>
    </p:spTree>
    <p:extLst>
      <p:ext uri="{BB962C8B-B14F-4D97-AF65-F5344CB8AC3E}">
        <p14:creationId xmlns:p14="http://schemas.microsoft.com/office/powerpoint/2010/main" val="217835355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5999315-2E8A-BEC8-D3A4-0B6A979C2E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CA829CE-22E0-2350-7122-B042824A30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30402" y="420624"/>
            <a:ext cx="7543800" cy="493776"/>
          </a:xfrm>
        </p:spPr>
        <p:txBody>
          <a:bodyPr>
            <a:normAutofit fontScale="90000"/>
          </a:bodyPr>
          <a:lstStyle/>
          <a:p>
            <a:r>
              <a:rPr lang="pl-PL" sz="1500" dirty="0"/>
              <a:t>Referat Inwestycji (GIF)</a:t>
            </a:r>
            <a:br>
              <a:rPr lang="pl-PL" sz="1500" dirty="0"/>
            </a:br>
            <a:endParaRPr lang="pl-PL" sz="1500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74D6D73E-5422-DA9E-8B15-0153922303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2386" y="685800"/>
            <a:ext cx="7543800" cy="5934456"/>
          </a:xfrm>
        </p:spPr>
        <p:txBody>
          <a:bodyPr>
            <a:normAutofit fontScale="55000" lnSpcReduction="20000"/>
          </a:bodyPr>
          <a:lstStyle/>
          <a:p>
            <a:pPr algn="just">
              <a:lnSpc>
                <a:spcPct val="120000"/>
              </a:lnSpc>
            </a:pPr>
            <a:r>
              <a:rPr lang="pl-PL" sz="1600" dirty="0"/>
              <a:t>W dniu 19.05.2026 r. została podpisana umowa z firmą Przedsiębiorstwo Handlowo – Usługowe Szymon </a:t>
            </a:r>
            <a:r>
              <a:rPr lang="pl-PL" sz="1600" dirty="0" err="1"/>
              <a:t>Jakima</a:t>
            </a:r>
            <a:r>
              <a:rPr lang="pl-PL" sz="1600" dirty="0"/>
              <a:t> na wykonanie dokumentacji projektowo-kosztorysowej dot.: budowy oświetlenia ulicznego na:</a:t>
            </a:r>
          </a:p>
          <a:p>
            <a:pPr lvl="1" algn="just">
              <a:lnSpc>
                <a:spcPct val="120000"/>
              </a:lnSpc>
              <a:buFont typeface="Wingdings" panose="05000000000000000000" pitchFamily="2" charset="2"/>
              <a:buChar char="ü"/>
            </a:pPr>
            <a:r>
              <a:rPr lang="pl-PL" sz="1600" dirty="0"/>
              <a:t>ulicy Bukszpanowej i Mahoniowej w Kobylnicy,</a:t>
            </a:r>
          </a:p>
          <a:p>
            <a:pPr lvl="1" algn="just">
              <a:lnSpc>
                <a:spcPct val="120000"/>
              </a:lnSpc>
              <a:buFont typeface="Wingdings" panose="05000000000000000000" pitchFamily="2" charset="2"/>
              <a:buChar char="ü"/>
            </a:pPr>
            <a:r>
              <a:rPr lang="pl-PL" sz="1600" dirty="0"/>
              <a:t>ulicy Żonkilowej i Irysowej w Sycewicach,</a:t>
            </a:r>
          </a:p>
          <a:p>
            <a:pPr lvl="1" algn="just">
              <a:lnSpc>
                <a:spcPct val="120000"/>
              </a:lnSpc>
              <a:buFont typeface="Wingdings" panose="05000000000000000000" pitchFamily="2" charset="2"/>
              <a:buChar char="ü"/>
            </a:pPr>
            <a:r>
              <a:rPr lang="pl-PL" sz="1600" dirty="0"/>
              <a:t> działce nr 35, obręb Słonowice w Słonowicach (teren placu zabaw),</a:t>
            </a:r>
          </a:p>
          <a:p>
            <a:pPr lvl="1" algn="just">
              <a:lnSpc>
                <a:spcPct val="120000"/>
              </a:lnSpc>
              <a:buFont typeface="Wingdings" panose="05000000000000000000" pitchFamily="2" charset="2"/>
              <a:buChar char="ü"/>
            </a:pPr>
            <a:r>
              <a:rPr lang="pl-PL" sz="1600" dirty="0"/>
              <a:t>odcinku ulicy Leśnej oraz na działce nr 90/28, obręb Kończewo (</a:t>
            </a:r>
            <a:r>
              <a:rPr lang="pl-PL" sz="1600" dirty="0" err="1"/>
              <a:t>t.j</a:t>
            </a:r>
            <a:r>
              <a:rPr lang="pl-PL" sz="1600" dirty="0"/>
              <a:t>. pomiędzy garażami) w Kończewie,</a:t>
            </a:r>
          </a:p>
          <a:p>
            <a:pPr lvl="1" algn="just">
              <a:lnSpc>
                <a:spcPct val="120000"/>
              </a:lnSpc>
              <a:buFont typeface="Wingdings" panose="05000000000000000000" pitchFamily="2" charset="2"/>
              <a:buChar char="ü"/>
            </a:pPr>
            <a:r>
              <a:rPr lang="pl-PL" sz="1600" dirty="0"/>
              <a:t>drodze gminnej, położonej na działce nr 131,120, obręb Lubuń w miejscowości Lubuń.</a:t>
            </a:r>
          </a:p>
          <a:p>
            <a:pPr marL="274320" lvl="1" indent="0" algn="just">
              <a:lnSpc>
                <a:spcPct val="120000"/>
              </a:lnSpc>
              <a:buNone/>
            </a:pPr>
            <a:r>
              <a:rPr lang="pl-PL" sz="1600" dirty="0"/>
              <a:t>Koszt dokumentacji wynosi: 46 125,00 zł. Termin wykonania dokumentacji: do 19 sierpnia 2026 r.</a:t>
            </a:r>
          </a:p>
          <a:p>
            <a:pPr algn="just">
              <a:lnSpc>
                <a:spcPct val="120000"/>
              </a:lnSpc>
            </a:pPr>
            <a:r>
              <a:rPr lang="pl-PL" sz="1600" dirty="0"/>
              <a:t>W dniu 05.05.2026 r. została podpisana umowa z firmą O-Projekt Katarzyna Ożarek na wykonanie dokumentacji projektowo-kosztorysowej dot.: przebudowy układu drogowego dróg gminnych ulic: Poprzecznej, Pogodnej, Za Stawem, Kasztanowej, Lipowej i Kościelnej w miejscowości Sycewice. Koszt dokumentacji wynosi: 169.543,20 zł. Termin wykonania dokumentacji: do 10 grudnia 2026 r.</a:t>
            </a:r>
          </a:p>
          <a:p>
            <a:pPr algn="just">
              <a:lnSpc>
                <a:spcPct val="120000"/>
              </a:lnSpc>
            </a:pPr>
            <a:r>
              <a:rPr lang="pl-PL" sz="1600" dirty="0"/>
              <a:t>W dniu 24.04.2026 r. została podpisana umowa z firmą Usługi Projektowe i Nadzory Drogowe Rafał </a:t>
            </a:r>
            <a:r>
              <a:rPr lang="pl-PL" sz="1600" dirty="0" err="1"/>
              <a:t>Gzylewski</a:t>
            </a:r>
            <a:r>
              <a:rPr lang="pl-PL" sz="1600" dirty="0"/>
              <a:t> na wykonanie dokumentacji projektowo-kosztorysowej dot.: budowy drogi gminnej Nr 114035G w m. Komiłowo, położonej na działce nr 37, obręb Komiłowo, na terenie gminy Kobylnica w ramach inwestycji pn. „Wykonanie projektu drogi w Komiłowie (FS Komiłowo)”. Koszt dokumentacji wynosi: 16.000,00 zł. Termin wykonania dokumentacji: do końca listopada 2026 r .</a:t>
            </a:r>
          </a:p>
          <a:p>
            <a:pPr algn="just">
              <a:lnSpc>
                <a:spcPct val="120000"/>
              </a:lnSpc>
            </a:pPr>
            <a:r>
              <a:rPr lang="pl-PL" sz="1600" dirty="0"/>
              <a:t>W dniu 24.04.2026 r. została podpisana umowa z firmą Przedsiębiorstwo Handlowo – Usługowe „LOREK” Piotr Lorek na roboty budowlane pn. Budowa drogi gminnej położonej na działce nr 224 w m. Kruszyna (w tym 20.056 zł FS Kruszyna). Wartość robót wynosi: 178.065,50 zł. Termin realizacji: do dnia 24.08.2026 r.</a:t>
            </a:r>
          </a:p>
          <a:p>
            <a:pPr algn="just">
              <a:lnSpc>
                <a:spcPct val="120000"/>
              </a:lnSpc>
            </a:pPr>
            <a:r>
              <a:rPr lang="pl-PL" sz="1600" dirty="0"/>
              <a:t>W dniu 06.05.2026 r. została podpisana umowa z firmą O-Projekt Katarzyna Ożarek na wykonanie dokumentacji projektowo-kosztorysowej dot.: budowy cmentarza komunalnego Sycewice. Koszt dokumentacji wynosi: 98.400,00 zł. Termin wykonania dokumentacji: do 30 października 2026 r.</a:t>
            </a:r>
          </a:p>
          <a:p>
            <a:pPr algn="just">
              <a:lnSpc>
                <a:spcPct val="120000"/>
              </a:lnSpc>
            </a:pPr>
            <a:r>
              <a:rPr lang="pl-PL" sz="1600" dirty="0"/>
              <a:t>W dniu 13.05.2026 r. została podpisana umowa z firmą Usługi Projektowe i Nadzory Drogowe Rafał </a:t>
            </a:r>
            <a:r>
              <a:rPr lang="pl-PL" sz="1600" dirty="0" err="1"/>
              <a:t>Gzylewski</a:t>
            </a:r>
            <a:r>
              <a:rPr lang="pl-PL" sz="1600" dirty="0"/>
              <a:t> na wykonanie aktualizacji wielobranżowej dokumentacji projektowo-kosztorysowej dot.: budowy parku wiejskiego                  w Łosinie”. Koszt dokumentacji wynosi: 18.450,00 zł. Termin wykonania dokumentacji: 14 sierpnia 2026 r.</a:t>
            </a:r>
          </a:p>
          <a:p>
            <a:pPr algn="just">
              <a:lnSpc>
                <a:spcPct val="120000"/>
              </a:lnSpc>
            </a:pPr>
            <a:r>
              <a:rPr lang="pl-PL" sz="1600" dirty="0"/>
              <a:t>W dniu 21.05.2026 r. została podpisana umowa z firmą „Moje </a:t>
            </a:r>
            <a:r>
              <a:rPr lang="pl-PL" sz="1600" dirty="0" err="1"/>
              <a:t>Bambino</a:t>
            </a:r>
            <a:r>
              <a:rPr lang="pl-PL" sz="1600" dirty="0"/>
              <a:t>” z siedzibą w Łodzi na dostawę i montaż mebli dziecięcych do żłobka miejskiego w Kobylnicy. Koszt dostawy wynosi: 54.139,35 zł. Termin dostawy i montażu mebli to: 15 czerwca 2026 r.</a:t>
            </a:r>
          </a:p>
          <a:p>
            <a:pPr algn="just">
              <a:lnSpc>
                <a:spcPct val="120000"/>
              </a:lnSpc>
            </a:pPr>
            <a:r>
              <a:rPr lang="pl-PL" sz="1600" dirty="0"/>
              <a:t>W dniu 30.04.2026 r. została zawarta umowa z firmą Przedsiębiorstwo Instalacyjno-Budowlane EKO-INSTAL Piotr Kuczkowski z siedzibą w Bytowie na realizację zadania inwestycyjnego pn. „Budowa sieci wodociągowej i sieci kanalizacji sanitarnej na terenie Gminy Kobylnica w miejscowościach Zagórki, Sycewice, ul. Żonkilowa, Sycewice, ul. Irysowa oraz w Zębowie  w ramach zadania inwestycyjnego pn. „Budowa sieci wodociągowej i sieci kanalizacji sanitarnej w miejscowości Kobylnica, Kwakowo, Kruszyna, Lubuń, Zajączkowo, Sycewice i Sierakowo celem uzbrojenia działek komunalnych przeznaczonych pod zabudowę mieszkaniową”.</a:t>
            </a:r>
          </a:p>
          <a:p>
            <a:pPr algn="just"/>
            <a:endParaRPr lang="pl-PL" sz="1100" dirty="0"/>
          </a:p>
          <a:p>
            <a:pPr algn="just"/>
            <a:endParaRPr lang="pl-PL" sz="1100" dirty="0"/>
          </a:p>
          <a:p>
            <a:pPr algn="just"/>
            <a:endParaRPr lang="pl-PL" sz="1100" dirty="0"/>
          </a:p>
        </p:txBody>
      </p:sp>
    </p:spTree>
    <p:extLst>
      <p:ext uri="{BB962C8B-B14F-4D97-AF65-F5344CB8AC3E}">
        <p14:creationId xmlns:p14="http://schemas.microsoft.com/office/powerpoint/2010/main" val="204483306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80B5D8-E4DB-F932-820E-F5354B36126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9A99F965-3E2F-5357-ECC0-E47D49046C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2386" y="201168"/>
            <a:ext cx="7543800" cy="539496"/>
          </a:xfrm>
        </p:spPr>
        <p:txBody>
          <a:bodyPr>
            <a:normAutofit fontScale="90000"/>
          </a:bodyPr>
          <a:lstStyle/>
          <a:p>
            <a:br>
              <a:rPr lang="pl-PL" sz="1500" dirty="0"/>
            </a:br>
            <a:r>
              <a:rPr lang="pl-PL" sz="1500" dirty="0"/>
              <a:t>Wieloosobowe stanowisko ds. pozyskiwania środków zewnętrznych</a:t>
            </a:r>
            <a:br>
              <a:rPr lang="pl-PL" sz="1500" dirty="0"/>
            </a:br>
            <a:endParaRPr lang="pl-PL" sz="1500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6968AAB-B165-EC04-FA51-90E36D6BC0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2386" y="658368"/>
            <a:ext cx="7543800" cy="5623560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pl-PL" sz="900" dirty="0">
                <a:ea typeface="Calibri" panose="020F0502020204030204" pitchFamily="34" charset="0"/>
              </a:rPr>
              <a:t>Dnia 19.05.2026 roku Gmina Kobylnica zawarła z Wojewodą Pomorskim dwie umowy na realizację zadań z zakresu Programu Ochrony Ludności i Obrony Cywilnej na rok 2026:</a:t>
            </a:r>
          </a:p>
          <a:p>
            <a:pPr algn="just">
              <a:lnSpc>
                <a:spcPct val="150000"/>
              </a:lnSpc>
              <a:buNone/>
            </a:pPr>
            <a:r>
              <a:rPr lang="pl-PL" sz="900" b="1" dirty="0">
                <a:ea typeface="Calibri" panose="020F0502020204030204" pitchFamily="34" charset="0"/>
              </a:rPr>
              <a:t>- dotacja celowa w wysokości 750 000,00 zł, </a:t>
            </a:r>
            <a:r>
              <a:rPr lang="pl-PL" sz="900" dirty="0">
                <a:ea typeface="Calibri" panose="020F0502020204030204" pitchFamily="34" charset="0"/>
              </a:rPr>
              <a:t>zakres rzeczowy: zakup działki nr 1040/1 oraz 1040/2 obręb Kobylnica Miasto oraz opracowanie dokumentacji projektowo - kosztorysowej celem budowy schronu o kategorii odporności S-1 w miejscowości Kobylnica. </a:t>
            </a:r>
          </a:p>
          <a:p>
            <a:pPr algn="just">
              <a:lnSpc>
                <a:spcPct val="150000"/>
              </a:lnSpc>
              <a:buNone/>
            </a:pPr>
            <a:r>
              <a:rPr lang="pl-PL" sz="900" dirty="0">
                <a:ea typeface="Calibri" panose="020F0502020204030204" pitchFamily="34" charset="0"/>
              </a:rPr>
              <a:t> </a:t>
            </a:r>
            <a:r>
              <a:rPr lang="pl-PL" sz="900" b="1" dirty="0">
                <a:ea typeface="Calibri" panose="020F0502020204030204" pitchFamily="34" charset="0"/>
              </a:rPr>
              <a:t>- dotacja celowa w wysokości 1 110 700,00 zł, </a:t>
            </a:r>
            <a:r>
              <a:rPr lang="pl-PL" sz="900" dirty="0">
                <a:ea typeface="Calibri" panose="020F0502020204030204" pitchFamily="34" charset="0"/>
              </a:rPr>
              <a:t>zakres rzeczowy: opracowanie dokumentacji projektowo - kosztorysowej oraz budowa magazynu </a:t>
            </a:r>
            <a:r>
              <a:rPr lang="pl-PL" sz="900" dirty="0" err="1">
                <a:ea typeface="Calibri" panose="020F0502020204030204" pitchFamily="34" charset="0"/>
              </a:rPr>
              <a:t>OLiOC</a:t>
            </a:r>
            <a:r>
              <a:rPr lang="pl-PL" sz="900" dirty="0">
                <a:ea typeface="Calibri" panose="020F0502020204030204" pitchFamily="34" charset="0"/>
              </a:rPr>
              <a:t> na dz. nr 561 i 560 obręb Kobylnica. </a:t>
            </a:r>
          </a:p>
          <a:p>
            <a:pPr algn="just">
              <a:lnSpc>
                <a:spcPct val="150000"/>
              </a:lnSpc>
              <a:buNone/>
            </a:pPr>
            <a:r>
              <a:rPr lang="pl-PL" sz="900" dirty="0">
                <a:ea typeface="Calibri" panose="020F0502020204030204" pitchFamily="34" charset="0"/>
              </a:rPr>
              <a:t> Termin realizacji do dnia 31.12.2026 roku.</a:t>
            </a:r>
          </a:p>
          <a:p>
            <a:pPr algn="just">
              <a:lnSpc>
                <a:spcPct val="150000"/>
              </a:lnSpc>
            </a:pPr>
            <a:r>
              <a:rPr lang="pl-PL" sz="900" dirty="0"/>
              <a:t>Dnia 12.05.2026 roku Gmina Kobylnica zawarła ze Spółką z o.o. TENSOFT Umowę Wdrożeniową na realizację usługi integracji systemu dziedzinowego ADAS z platformą </a:t>
            </a:r>
            <a:r>
              <a:rPr lang="pl-PL" sz="900" dirty="0" err="1"/>
              <a:t>mObywatel</a:t>
            </a:r>
            <a:r>
              <a:rPr lang="pl-PL" sz="900" dirty="0"/>
              <a:t> w zakresie płatności elektronicznych. Koszt wdrożenia integracji wynosi 36,90 tys. zł brutto, </a:t>
            </a:r>
            <a:r>
              <a:rPr lang="pl-PL" sz="900" b="1" dirty="0"/>
              <a:t>50% tych kosztów (18,45 tys. zł brutto)</a:t>
            </a:r>
            <a:r>
              <a:rPr lang="pl-PL" sz="900" dirty="0"/>
              <a:t> pokrywa </a:t>
            </a:r>
            <a:r>
              <a:rPr lang="pl-PL" sz="900" b="1" dirty="0"/>
              <a:t>Fundacja Polska Bezgotówkowa</a:t>
            </a:r>
            <a:r>
              <a:rPr lang="pl-PL" sz="900" dirty="0"/>
              <a:t> w ramach </a:t>
            </a:r>
            <a:r>
              <a:rPr lang="pl-PL" sz="900" b="1" dirty="0"/>
              <a:t>II edycji Programu wsparcia implementacji </a:t>
            </a:r>
            <a:r>
              <a:rPr lang="pl-PL" sz="900" b="1" dirty="0" err="1"/>
              <a:t>ePłatności</a:t>
            </a:r>
            <a:r>
              <a:rPr lang="pl-PL" sz="900" b="1" dirty="0"/>
              <a:t> w </a:t>
            </a:r>
            <a:r>
              <a:rPr lang="pl-PL" sz="900" b="1" dirty="0" err="1"/>
              <a:t>mObywatelu</a:t>
            </a:r>
            <a:r>
              <a:rPr lang="pl-PL" sz="900" b="1" dirty="0"/>
              <a:t>.</a:t>
            </a:r>
            <a:r>
              <a:rPr lang="pl-PL" sz="900" dirty="0"/>
              <a:t> 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pl-PL" sz="900" dirty="0"/>
              <a:t>Termin realizacji umowy do dnia 30.06.2026 roku.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pl-PL" sz="900" dirty="0"/>
              <a:t> </a:t>
            </a:r>
          </a:p>
          <a:p>
            <a:pPr>
              <a:buNone/>
            </a:pPr>
            <a:endParaRPr lang="pl-PL" sz="1050" dirty="0">
              <a:ea typeface="Calibri" panose="020F0502020204030204" pitchFamily="34" charset="0"/>
            </a:endParaRPr>
          </a:p>
          <a:p>
            <a:pPr>
              <a:buNone/>
            </a:pPr>
            <a:r>
              <a:rPr lang="pl-PL" sz="1800" dirty="0">
                <a:latin typeface="Calibri" panose="020F0502020204030204" pitchFamily="34" charset="0"/>
                <a:ea typeface="Calibri" panose="020F0502020204030204" pitchFamily="34" charset="0"/>
              </a:rPr>
              <a:t> </a:t>
            </a:r>
            <a:endParaRPr lang="pl-PL" sz="16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0" indent="0">
              <a:lnSpc>
                <a:spcPct val="200000"/>
              </a:lnSpc>
              <a:buNone/>
            </a:pPr>
            <a:endParaRPr lang="pl-PL" sz="1050" dirty="0"/>
          </a:p>
        </p:txBody>
      </p:sp>
    </p:spTree>
    <p:extLst>
      <p:ext uri="{BB962C8B-B14F-4D97-AF65-F5344CB8AC3E}">
        <p14:creationId xmlns:p14="http://schemas.microsoft.com/office/powerpoint/2010/main" val="254379219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rewniana czcionka">
  <a:themeElements>
    <a:clrScheme name="Zielony">
      <a:dk1>
        <a:sysClr val="windowText" lastClr="000000"/>
      </a:dk1>
      <a:lt1>
        <a:sysClr val="window" lastClr="FFFFFF"/>
      </a:lt1>
      <a:dk2>
        <a:srgbClr val="455F51"/>
      </a:dk2>
      <a:lt2>
        <a:srgbClr val="E3DED1"/>
      </a:lt2>
      <a:accent1>
        <a:srgbClr val="549E39"/>
      </a:accent1>
      <a:accent2>
        <a:srgbClr val="8AB833"/>
      </a:accent2>
      <a:accent3>
        <a:srgbClr val="C0CF3A"/>
      </a:accent3>
      <a:accent4>
        <a:srgbClr val="029676"/>
      </a:accent4>
      <a:accent5>
        <a:srgbClr val="4AB5C4"/>
      </a:accent5>
      <a:accent6>
        <a:srgbClr val="0989B1"/>
      </a:accent6>
      <a:hlink>
        <a:srgbClr val="6B9F25"/>
      </a:hlink>
      <a:folHlink>
        <a:srgbClr val="BA6906"/>
      </a:folHlink>
    </a:clrScheme>
    <a:fontScheme name="Drewniana czcionka">
      <a:majorFont>
        <a:latin typeface="Rockwell Condensed" panose="02060603050405020104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 panose="02060603020205020403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Głęboki cień">
      <a: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48000">
              <a:schemeClr val="phClr">
                <a:tint val="54000"/>
                <a:satMod val="140000"/>
              </a:schemeClr>
            </a:gs>
            <a:gs pos="100000">
              <a:schemeClr val="phClr">
                <a:tint val="24000"/>
                <a:satMod val="260000"/>
              </a:schemeClr>
            </a:gs>
          </a:gsLst>
          <a:lin ang="1620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48000"/>
                <a:satMod val="180000"/>
                <a:lumMod val="94000"/>
              </a:schemeClr>
            </a:gs>
            <a:gs pos="100000">
              <a:schemeClr val="phClr">
                <a:shade val="48000"/>
                <a:satMod val="180000"/>
                <a:lumMod val="94000"/>
              </a:schemeClr>
            </a:gs>
          </a:gsLst>
          <a:lin ang="4140000" scaled="1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12700" dir="5400000" sx="102000" sy="102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762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9800000"/>
            </a:lightRig>
          </a:scene3d>
          <a:sp3d prstMaterial="plastic">
            <a:bevelT w="25400" h="19050"/>
          </a:sp3d>
        </a:effectStyle>
        <a:effectStyle>
          <a:effectLst>
            <a:outerShdw blurRad="114300" dist="114300" dir="5400000" rotWithShape="0">
              <a:srgbClr val="000000">
                <a:alpha val="7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plastic">
            <a:bevelT w="38100" h="31750"/>
          </a:sp3d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Pakiet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TM03090434[[fn=Drewniana czcionka]]</Template>
  <TotalTime>2890</TotalTime>
  <Words>3113</Words>
  <Application>Microsoft Office PowerPoint</Application>
  <PresentationFormat>Pokaz na ekranie (4:3)</PresentationFormat>
  <Paragraphs>201</Paragraphs>
  <Slides>13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5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13</vt:i4>
      </vt:variant>
    </vt:vector>
  </HeadingPairs>
  <TitlesOfParts>
    <vt:vector size="19" baseType="lpstr">
      <vt:lpstr>Aptos</vt:lpstr>
      <vt:lpstr>Calibri</vt:lpstr>
      <vt:lpstr>Rockwell</vt:lpstr>
      <vt:lpstr>Rockwell Condensed</vt:lpstr>
      <vt:lpstr>Wingdings</vt:lpstr>
      <vt:lpstr>Drewniana czcionka</vt:lpstr>
      <vt:lpstr>Sprawozdanie Burmistrza z działalności w okresie międzysesyjnym</vt:lpstr>
      <vt:lpstr>Kalendarz Burmistrza </vt:lpstr>
      <vt:lpstr>Prezentacja programu PowerPoint</vt:lpstr>
      <vt:lpstr> Działalność burmistrza jako kierownika jednostki Referat Spraw Obywatelskich i Działalności Gospodarczej (GRS) </vt:lpstr>
      <vt:lpstr>Referat Budownictwa, Gospodarki Przestrzennej i Ochrony Środowiska (GPŚ) </vt:lpstr>
      <vt:lpstr>Referat Gospodarki Komunalnej i Mieszkaniowej (GKM) </vt:lpstr>
      <vt:lpstr>Referat Gospodarki Komunalnej i Mieszkaniowej (GKM) </vt:lpstr>
      <vt:lpstr>Referat Inwestycji (GIF) </vt:lpstr>
      <vt:lpstr> Wieloosobowe stanowisko ds. pozyskiwania środków zewnętrznych </vt:lpstr>
      <vt:lpstr> Stanowisko ds. zamówień publicznych (ZP)  </vt:lpstr>
      <vt:lpstr>Stanowisko Ochrony informacji niejawnych I OCHRONY DANYCH</vt:lpstr>
      <vt:lpstr> DZIAŁALNOŚĆ JEDNOSTEK ORGANIZACYJNYCH POD NADZOREM i we współpracy z Burmistrzem  centrum usług wspólnych  </vt:lpstr>
      <vt:lpstr> ośrodek pomocy społecznej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Sprawozdanie z działalności Burmistrza w okresie międzysesyjnym</dc:title>
  <dc:creator>Anna Gliniecka - Woś</dc:creator>
  <cp:lastModifiedBy>Agnieszka Walawicz</cp:lastModifiedBy>
  <cp:revision>84</cp:revision>
  <cp:lastPrinted>2026-04-16T12:18:10Z</cp:lastPrinted>
  <dcterms:created xsi:type="dcterms:W3CDTF">2026-01-05T09:24:31Z</dcterms:created>
  <dcterms:modified xsi:type="dcterms:W3CDTF">2026-05-27T12:47:36Z</dcterms:modified>
</cp:coreProperties>
</file>