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1"/>
  </p:sldMasterIdLst>
  <p:notesMasterIdLst>
    <p:notesMasterId r:id="rId19"/>
  </p:notesMasterIdLst>
  <p:sldIdLst>
    <p:sldId id="256" r:id="rId2"/>
    <p:sldId id="257" r:id="rId3"/>
    <p:sldId id="276" r:id="rId4"/>
    <p:sldId id="264" r:id="rId5"/>
    <p:sldId id="265" r:id="rId6"/>
    <p:sldId id="283" r:id="rId7"/>
    <p:sldId id="266" r:id="rId8"/>
    <p:sldId id="290" r:id="rId9"/>
    <p:sldId id="269" r:id="rId10"/>
    <p:sldId id="284" r:id="rId11"/>
    <p:sldId id="272" r:id="rId12"/>
    <p:sldId id="287" r:id="rId13"/>
    <p:sldId id="288" r:id="rId14"/>
    <p:sldId id="289" r:id="rId15"/>
    <p:sldId id="273" r:id="rId16"/>
    <p:sldId id="285" r:id="rId17"/>
    <p:sldId id="286" r:id="rId1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8972A6-56A0-A3DB-BE52-63CA32B12EC0}" name="Agnieszka Żukowska" initials="AŻ" userId="S-1-5-21-3192985907-1993675409-3846385342-21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2B351-99FD-4BA5-8AE0-B054E2EE0C6C}" type="datetimeFigureOut">
              <a:rPr lang="pl-PL" smtClean="0"/>
              <a:t>24.06.2026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8657F-EC80-4840-9C0E-A79BA6BD6D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8878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50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532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48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44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F822A4-8DA6-4447-9B1F-C5DB58435268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508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74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091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7919A6-33EB-49BD-A62F-1FA56B9F9712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17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1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912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351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9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ip.kobylnica.pl/zarzadzenia/25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39B858-4474-B76E-0D44-205513416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942" y="1399032"/>
            <a:ext cx="7593330" cy="3035808"/>
          </a:xfrm>
        </p:spPr>
        <p:txBody>
          <a:bodyPr/>
          <a:lstStyle/>
          <a:p>
            <a:r>
              <a:rPr lang="pl-PL" sz="2100" dirty="0"/>
              <a:t>Sprawozdanie Burmistrza z działalności w okresie międzysesyjnym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257CFB-60E2-8FC2-295C-115E689ED4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>
                <a:latin typeface="+mj-lt"/>
                <a:cs typeface="Times New Roman" panose="02020603050405020304" pitchFamily="18" charset="0"/>
              </a:rPr>
              <a:t>Za okres od 29.05.2026 r.  do 24.06.2026 r.</a:t>
            </a:r>
          </a:p>
        </p:txBody>
      </p:sp>
    </p:spTree>
    <p:extLst>
      <p:ext uri="{BB962C8B-B14F-4D97-AF65-F5344CB8AC3E}">
        <p14:creationId xmlns:p14="http://schemas.microsoft.com/office/powerpoint/2010/main" val="3698332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031F317-1811-069C-C4AA-C3FA77A40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400" cy="640080"/>
          </a:xfrm>
        </p:spPr>
        <p:txBody>
          <a:bodyPr>
            <a:normAutofit/>
          </a:bodyPr>
          <a:lstStyle/>
          <a:p>
            <a:r>
              <a:rPr lang="pl-PL" sz="1200" dirty="0"/>
              <a:t>Stanowisko Ochrony informacji niejawnych I OCHRONY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7A10E33-7294-F4B1-D5E5-AB0A1BDC5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63624"/>
            <a:ext cx="7772400" cy="4608576"/>
          </a:xfrm>
        </p:spPr>
        <p:txBody>
          <a:bodyPr>
            <a:normAutofit fontScale="32500" lnSpcReduction="20000"/>
          </a:bodyPr>
          <a:lstStyle/>
          <a:p>
            <a:pPr lvl="0"/>
            <a:r>
              <a:rPr lang="pl-PL" sz="2800" b="1" dirty="0"/>
              <a:t>Wydano 12 decyzji administracyjnych</a:t>
            </a:r>
            <a:r>
              <a:rPr lang="pl-PL" sz="2800" dirty="0"/>
              <a:t> dot. uchylenia decyzji w sprawie przeznaczenia do wykonania świadczeń osobistych na rzecz obrony na mieszkańców Gminy Kobylnica,</a:t>
            </a:r>
          </a:p>
          <a:p>
            <a:pPr lvl="0"/>
            <a:r>
              <a:rPr lang="pl-PL" sz="2800" b="1" dirty="0"/>
              <a:t>Wszczęto 3 postępowania</a:t>
            </a:r>
            <a:r>
              <a:rPr lang="pl-PL" sz="2800" dirty="0"/>
              <a:t> w sprawie wydania decyzji o przeznaczeniu do wykonania świadczeń rzeczowych na rzecz obrony, polegającego na oddaniu w razie ogłoszenia mobilizacji i w czasie wojny, do używania 4 pojazdów jednostkom wojskowym, pozostających w użytkowaniu podmiotów gospodarczych i osób zamieszkałych lub prowadzących działalność na terenie Gminy Kobylnica. </a:t>
            </a:r>
          </a:p>
          <a:p>
            <a:pPr lvl="0"/>
            <a:r>
              <a:rPr lang="pl-PL" sz="2800" b="1" dirty="0"/>
              <a:t>Wydano 1 decyzję </a:t>
            </a:r>
            <a:r>
              <a:rPr lang="pl-PL" sz="2800" dirty="0"/>
              <a:t>dot.</a:t>
            </a:r>
            <a:r>
              <a:rPr lang="pl-PL" sz="2800" b="1" dirty="0"/>
              <a:t> </a:t>
            </a:r>
            <a:r>
              <a:rPr lang="pl-PL" sz="2800" dirty="0"/>
              <a:t>uchylenia decyzji o nałożeniu świadczenia rzeczowego na 1 podmiot prowadzący działalność na terenie Gminy Kobylnica,</a:t>
            </a:r>
          </a:p>
          <a:p>
            <a:pPr lvl="0"/>
            <a:r>
              <a:rPr lang="pl-PL" sz="2800" b="1" dirty="0"/>
              <a:t>Wydano 1 decyzję </a:t>
            </a:r>
            <a:r>
              <a:rPr lang="pl-PL" sz="2800" dirty="0"/>
              <a:t>o przeznaczeniu 1 pojazdu, będącego w posiadaniu podmiotu prowadzącego działalność gospodarczą na terenie Gminy do oddania w używanie na rzecz jednostek wojskowych w razie ogłoszenia mobilizacji lub wojny.</a:t>
            </a:r>
          </a:p>
          <a:p>
            <a:pPr lvl="0"/>
            <a:r>
              <a:rPr lang="pl-PL" sz="2800" b="1" dirty="0"/>
              <a:t>Uczestnictwo i przeprowadzenie oględzin środków transportowych i maszyn -</a:t>
            </a:r>
            <a:r>
              <a:rPr lang="pl-PL" sz="2800" dirty="0"/>
              <a:t>posiadaczy pojazdów,   na które przeznaczano do wykonania świadczeń rzeczowych na rzecz obrony, polegającego na oddaniu w razie ogłoszenia mobilizacji posiadanych środków transportowych lub maszyn – </a:t>
            </a:r>
            <a:r>
              <a:rPr lang="pl-PL" sz="2800" b="1" dirty="0"/>
              <a:t>1</a:t>
            </a:r>
            <a:r>
              <a:rPr lang="pl-PL" sz="2800" dirty="0"/>
              <a:t>,</a:t>
            </a:r>
          </a:p>
          <a:p>
            <a:pPr lvl="0"/>
            <a:r>
              <a:rPr lang="pl-PL" sz="2800" b="1" dirty="0"/>
              <a:t>Wydano 3 upoważnienia do przetwarzania danych osobowych</a:t>
            </a:r>
            <a:r>
              <a:rPr lang="pl-PL" sz="2800" dirty="0"/>
              <a:t>,</a:t>
            </a:r>
          </a:p>
          <a:p>
            <a:pPr lvl="0"/>
            <a:r>
              <a:rPr lang="pl-PL" sz="2800" b="1" dirty="0"/>
              <a:t>Przeprowadzono 1 szkolenie</a:t>
            </a:r>
            <a:r>
              <a:rPr lang="pl-PL" sz="2800" dirty="0"/>
              <a:t> w zakresie ochrony danych osobowych, w którym uczestniczyli pracownicy zatrudnieni na stanowiskach samodzielnych oraz kierownicy referatów -  15  osób. dot. realizacji wniosków pokontrolnych oraz realizacji zadań i roli pracowników w zakresie ochrony danych,</a:t>
            </a:r>
          </a:p>
          <a:p>
            <a:pPr lvl="0"/>
            <a:r>
              <a:rPr lang="pl-PL" sz="2800" b="1" dirty="0"/>
              <a:t>Przygotowano projekt zarządzenia  w sprawie zmian Polityki bezpieczeństwa obowiązującej w Centrum Kultury i Promocji w Kobylnicy w którym uwzględniono</a:t>
            </a:r>
            <a:endParaRPr lang="pl-PL" sz="2800" dirty="0"/>
          </a:p>
          <a:p>
            <a:pPr lvl="1">
              <a:spcBef>
                <a:spcPts val="600"/>
              </a:spcBef>
            </a:pPr>
            <a:r>
              <a:rPr lang="pl-PL" sz="2800" dirty="0"/>
              <a:t>Procedurę w zakresie postepowania z incydentami naruszającymi o nazwie: „PROCEDURA ZARZĄDZANIA INCYDENTAMI ZWIĄZANYMI Z BEZPIECZEŃSTWEM INFORMACJI I CYBERBEZPIECZEŃSTWEM”,</a:t>
            </a:r>
          </a:p>
          <a:p>
            <a:pPr lvl="1">
              <a:spcBef>
                <a:spcPts val="600"/>
              </a:spcBef>
            </a:pPr>
            <a:r>
              <a:rPr lang="pl-PL" sz="2800" dirty="0"/>
              <a:t>Procedurę określającą zasady bezpiecznego, etycznego i zgodnego z prawem korzystania z narzędzi opartych na sztucznej inteligencji przez pracowników Urzędu o nazwie „PROCEDURY BEZPIECZNEGO I EFEKTYWNEGO KORZYSTANIA Z NARZĘDZI SZTUCZNEJ INTELIGENCJI (AI) PRZEZ PRACOWNIKÓW Urzędu Miejskiego w Kobylnicy,</a:t>
            </a:r>
          </a:p>
          <a:p>
            <a:pPr lvl="1">
              <a:spcBef>
                <a:spcPts val="600"/>
              </a:spcBef>
            </a:pPr>
            <a:r>
              <a:rPr lang="pl-PL" sz="2800" dirty="0"/>
              <a:t>Procedurę określającą zasady ochrony danych w fazie projektowania o nazwie „PROCEDURA - SYSTEM ZARZĄDZANIA BEZPIECZEŃSTWEM INFORMACJI URZEDU W FAZIE PROJEKTOWANIA I DOMYŚLNEJ OCHRONY DANYC w Urzędzie Miejskim w Kobylnicy,</a:t>
            </a:r>
          </a:p>
          <a:p>
            <a:pPr lvl="1">
              <a:spcBef>
                <a:spcPts val="600"/>
              </a:spcBef>
            </a:pPr>
            <a:r>
              <a:rPr lang="pl-PL" sz="2800" dirty="0"/>
              <a:t>Procedurę określającą zasady ochrony danych w fazie użytkowania o nazwie „SYSTEM ZARZĄDZANIA BEZPIECZEŃSTWEM INFORMACJI czyli Polityka Bezpieczeństwa Technologicznego w Urzędzie Miejskim w Kobylnicy,</a:t>
            </a:r>
          </a:p>
          <a:p>
            <a:pPr lvl="1">
              <a:spcBef>
                <a:spcPts val="600"/>
              </a:spcBef>
            </a:pPr>
            <a:r>
              <a:rPr lang="pl-PL" sz="2800" dirty="0"/>
              <a:t>Przeanalizowano i przygotowano projekty umów powierzenia i ankiety dla procesorów Urzędu</a:t>
            </a:r>
            <a:r>
              <a:rPr lang="pl-PL" dirty="0"/>
              <a:t>.</a:t>
            </a:r>
            <a:endParaRPr lang="pl-PL" sz="20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8953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81ED4-9AAC-05D8-4FF5-A3364BE4C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2E7EB5-A818-8555-9B9B-62AD95A83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329184"/>
            <a:ext cx="7543800" cy="841248"/>
          </a:xfrm>
        </p:spPr>
        <p:txBody>
          <a:bodyPr>
            <a:normAutofit fontScale="90000"/>
          </a:bodyPr>
          <a:lstStyle/>
          <a:p>
            <a:br>
              <a:rPr lang="pl-PL" sz="1500" dirty="0"/>
            </a:br>
            <a:r>
              <a:rPr lang="pl-PL" sz="1500" dirty="0"/>
              <a:t>DZIAŁALNOŚĆ JEDNOSTEK ORGANIZACYJNYCH POD NADZOREM i we współpracy z Burmistrzem</a:t>
            </a:r>
            <a:br>
              <a:rPr lang="pl-PL" sz="1500" dirty="0"/>
            </a:br>
            <a:br>
              <a:rPr lang="pl-PL" sz="1500" dirty="0"/>
            </a:br>
            <a:r>
              <a:rPr lang="pl-PL" sz="1500" dirty="0"/>
              <a:t>centrum usług wspólnych</a:t>
            </a:r>
            <a:br>
              <a:rPr lang="pl-PL" sz="1500" dirty="0"/>
            </a:b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44A8CC-B28C-9720-2D5A-4CF2FD8AC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00" y="1014984"/>
            <a:ext cx="7543800" cy="5513832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l-PL" sz="4000" b="1" dirty="0"/>
              <a:t>I. Oświata i sport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sz="4000" b="1" dirty="0"/>
              <a:t>Organizacja pracy placówek oświatowych</a:t>
            </a:r>
          </a:p>
          <a:p>
            <a:pPr lvl="0">
              <a:spcBef>
                <a:spcPts val="600"/>
              </a:spcBef>
            </a:pPr>
            <a:r>
              <a:rPr lang="pl-PL" sz="3400" dirty="0"/>
              <a:t>Ustalono przerwę wakacyjną w pracy oddziałów przedszkolnych funkcjonujących przy szkołach podstawowych.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sz="4000" b="1" dirty="0"/>
              <a:t>Organizacja wydarzeń sportowych i edukacyjnych</a:t>
            </a:r>
          </a:p>
          <a:p>
            <a:pPr lvl="0">
              <a:spcBef>
                <a:spcPts val="600"/>
              </a:spcBef>
            </a:pPr>
            <a:r>
              <a:rPr lang="pl-PL" sz="3400" dirty="0"/>
              <a:t>Zorganizowano: -  </a:t>
            </a:r>
            <a:r>
              <a:rPr lang="pl-PL" sz="3400" b="1" dirty="0"/>
              <a:t>Bieg Dzieci</a:t>
            </a:r>
            <a:r>
              <a:rPr lang="pl-PL" sz="3400" dirty="0"/>
              <a:t> w ramach programu „Aktywny Orlik” (31.05.2026 r., Kwakowo).</a:t>
            </a:r>
            <a:br>
              <a:rPr lang="pl-PL" sz="3400" dirty="0"/>
            </a:br>
            <a:r>
              <a:rPr lang="pl-PL" sz="3400" dirty="0"/>
              <a:t>	          </a:t>
            </a:r>
            <a:r>
              <a:rPr lang="pl-PL" sz="3400" b="1" dirty="0"/>
              <a:t>Galę Gminnej Olimpiady Dzieci i Młodzieży</a:t>
            </a:r>
            <a:r>
              <a:rPr lang="pl-PL" sz="3400" dirty="0"/>
              <a:t> (11.06.2026 r., Kwakowo).</a:t>
            </a:r>
            <a:br>
              <a:rPr lang="pl-PL" sz="3400" dirty="0"/>
            </a:br>
            <a:r>
              <a:rPr lang="pl-PL" sz="3400" dirty="0"/>
              <a:t>	          </a:t>
            </a:r>
            <a:r>
              <a:rPr lang="pl-PL" sz="3400" b="1" dirty="0"/>
              <a:t>Galę Powiatowej Olimpiady Dzieci i Młodzieży</a:t>
            </a:r>
            <a:r>
              <a:rPr lang="pl-PL" sz="3400" dirty="0"/>
              <a:t> (15.06.2026 r., Kobylnica).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sz="4000" b="1" dirty="0"/>
              <a:t>Współpraca i wymiany młodzieżowe</a:t>
            </a:r>
          </a:p>
          <a:p>
            <a:pPr lvl="0">
              <a:spcBef>
                <a:spcPts val="600"/>
              </a:spcBef>
            </a:pPr>
            <a:r>
              <a:rPr lang="pl-PL" sz="3400" dirty="0"/>
              <a:t>Zorganizowano kolonie w ramach wymiany z partnerską Gminą Walce i Gminą Kościelisko.</a:t>
            </a:r>
          </a:p>
          <a:p>
            <a:pPr lvl="0">
              <a:spcBef>
                <a:spcPts val="600"/>
              </a:spcBef>
            </a:pPr>
            <a:r>
              <a:rPr lang="pl-PL" sz="3400" dirty="0"/>
              <a:t>Koordynowano działania związane z organizacją obozów żeglarskich we współpracy ze Stowarzyszeniem Kultury Fizycznej </a:t>
            </a:r>
            <a:r>
              <a:rPr lang="pl-PL" sz="3400" dirty="0" err="1"/>
              <a:t>ProSport</a:t>
            </a:r>
            <a:r>
              <a:rPr lang="pl-PL" sz="3400" dirty="0"/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sz="4000" b="1" dirty="0"/>
              <a:t>Aktywność sportowa mieszkańców</a:t>
            </a:r>
          </a:p>
          <a:p>
            <a:pPr lvl="0">
              <a:spcBef>
                <a:spcPts val="600"/>
              </a:spcBef>
            </a:pPr>
            <a:r>
              <a:rPr lang="pl-PL" sz="4000" dirty="0"/>
              <a:t>Koordynowano działania w ramach ogólnopolskiej rywalizacji </a:t>
            </a:r>
            <a:r>
              <a:rPr lang="pl-PL" sz="4000" b="1" dirty="0"/>
              <a:t>Rowerowa Stolica Polski</a:t>
            </a:r>
            <a:r>
              <a:rPr lang="pl-PL" sz="4000" dirty="0"/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sz="4000" b="1" dirty="0"/>
              <a:t>Promocja wydarzeń sportowych</a:t>
            </a:r>
          </a:p>
          <a:p>
            <a:pPr>
              <a:spcBef>
                <a:spcPts val="600"/>
              </a:spcBef>
            </a:pPr>
            <a:r>
              <a:rPr lang="pl-PL" sz="4000" dirty="0"/>
              <a:t>Przygotowano i promowano: - </a:t>
            </a:r>
            <a:r>
              <a:rPr lang="pl-PL" sz="3400" dirty="0"/>
              <a:t>Nocny Turniej Koszykówki 3x3 o Puchar Burmistrza Kobylnicy,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pl-PL" sz="3400" dirty="0"/>
              <a:t>		- Galę Rowerowa Stolica Polski – Gmina Kobylnica,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pl-PL" sz="3400" dirty="0"/>
              <a:t>		- Nocny Turniej Piłki Nożnej o Puchar Burmistrza Kobylnicy.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l-PL" sz="4000" b="1" dirty="0"/>
              <a:t>Udostępnianie obiektów sportowych</a:t>
            </a:r>
          </a:p>
          <a:p>
            <a:pPr>
              <a:spcBef>
                <a:spcPts val="600"/>
              </a:spcBef>
            </a:pPr>
            <a:r>
              <a:rPr lang="pl-PL" sz="4000" dirty="0"/>
              <a:t>Zawarto umowy użyczenia</a:t>
            </a:r>
            <a:r>
              <a:rPr lang="pl-PL" sz="3400" dirty="0"/>
              <a:t>: </a:t>
            </a:r>
            <a:br>
              <a:rPr lang="pl-PL" sz="3400" dirty="0"/>
            </a:br>
            <a:r>
              <a:rPr lang="pl-PL" sz="3400" dirty="0"/>
              <a:t>- Fundacja Kaszubskie Słoneczniki – teren rekreacyjny przy boisku w Kobylnicy, </a:t>
            </a:r>
            <a:br>
              <a:rPr lang="pl-PL" sz="3400" dirty="0"/>
            </a:br>
            <a:r>
              <a:rPr lang="pl-PL" sz="3400" dirty="0"/>
              <a:t>- Słupskie Stowarzyszenie Tańca Sportowego „</a:t>
            </a:r>
            <a:r>
              <a:rPr lang="pl-PL" sz="3400" dirty="0" err="1"/>
              <a:t>Cheerleaders</a:t>
            </a:r>
            <a:r>
              <a:rPr lang="pl-PL" sz="3400" dirty="0"/>
              <a:t> MAXI” – hala SP Kobylnica</a:t>
            </a:r>
            <a:br>
              <a:rPr lang="pl-PL" sz="3400" dirty="0"/>
            </a:br>
            <a:r>
              <a:rPr lang="pl-PL" sz="3400" dirty="0"/>
              <a:t>- Klub Tańca Sportowego „</a:t>
            </a:r>
            <a:r>
              <a:rPr lang="pl-PL" sz="3400" dirty="0" err="1"/>
              <a:t>Paktan</a:t>
            </a:r>
            <a:r>
              <a:rPr lang="pl-PL" sz="3400" dirty="0"/>
              <a:t>” Słupsk – hala SP Kobylnica,</a:t>
            </a:r>
            <a:br>
              <a:rPr lang="pl-PL" sz="3400" dirty="0"/>
            </a:br>
            <a:r>
              <a:rPr lang="pl-PL" sz="3400" dirty="0"/>
              <a:t>- Klub Sportowy Sparta Sycewice – hala SP Sycewice</a:t>
            </a:r>
            <a:r>
              <a:rPr lang="pl-PL" sz="4000" dirty="0"/>
              <a:t>.</a:t>
            </a:r>
          </a:p>
          <a:p>
            <a:pPr>
              <a:spcBef>
                <a:spcPts val="600"/>
              </a:spcBef>
            </a:pPr>
            <a:br>
              <a:rPr lang="pl-PL" dirty="0"/>
            </a:br>
            <a:endParaRPr lang="pl-PL" dirty="0"/>
          </a:p>
          <a:p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3056728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C102E1-FBDA-262C-D2E5-2F43F9992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859536"/>
          </a:xfrm>
        </p:spPr>
        <p:txBody>
          <a:bodyPr>
            <a:noAutofit/>
          </a:bodyPr>
          <a:lstStyle/>
          <a:p>
            <a:r>
              <a:rPr lang="pl-PL" sz="1400" b="1" dirty="0"/>
              <a:t>II. Realizacja zadań w zakresie bieżącego utrzymania dróg gminnych i obiektów</a:t>
            </a:r>
            <a:br>
              <a:rPr lang="pl-PL" sz="1400" b="1" dirty="0"/>
            </a:br>
            <a:r>
              <a:rPr lang="pl-PL" sz="1400" b="1" dirty="0"/>
              <a:t>Dział Obsługi Technicznej</a:t>
            </a:r>
            <a:br>
              <a:rPr lang="pl-PL" sz="1400" b="1" dirty="0"/>
            </a:br>
            <a:br>
              <a:rPr lang="pl-PL" sz="1400" dirty="0"/>
            </a:br>
            <a:endParaRPr lang="pl-PL" sz="1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763B81-4503-1418-AC0E-FD94EB65B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69264"/>
            <a:ext cx="7772400" cy="52029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l-PL" sz="4400" b="1" dirty="0"/>
              <a:t>1. Zadania w obszarze zieleni</a:t>
            </a:r>
          </a:p>
          <a:p>
            <a:pPr lvl="0"/>
            <a:r>
              <a:rPr lang="pl-PL" sz="4400" dirty="0"/>
              <a:t>Uprzątnięto złamane drzewo w Kruszynie w okolicy przepompowni.</a:t>
            </a:r>
          </a:p>
          <a:p>
            <a:pPr lvl="0"/>
            <a:r>
              <a:rPr lang="pl-PL" sz="4400" dirty="0"/>
              <a:t>Przycięto gałęzie drzew ograniczające światło jezdni w Luleminie.</a:t>
            </a:r>
          </a:p>
          <a:p>
            <a:pPr lvl="0"/>
            <a:r>
              <a:rPr lang="pl-PL" sz="4400" dirty="0"/>
              <a:t>Podniesiono korony drzew przy ul. Stefczyka utrudniające wyjazd z ul. Głowackiego.</a:t>
            </a:r>
          </a:p>
          <a:p>
            <a:pPr lvl="0"/>
            <a:r>
              <a:rPr lang="pl-PL" sz="4400" dirty="0"/>
              <a:t>Dostarczono drewno opałowe mieszkańcowi Widzina.</a:t>
            </a:r>
          </a:p>
          <a:p>
            <a:pPr lvl="0"/>
            <a:r>
              <a:rPr lang="pl-PL" sz="4400" dirty="0"/>
              <a:t>Usunięto złom drzewny w Parku im. Pierwszych Mieszkańców w Kobylnicy.</a:t>
            </a:r>
          </a:p>
          <a:p>
            <a:pPr lvl="0"/>
            <a:r>
              <a:rPr lang="pl-PL" sz="4400" dirty="0"/>
              <a:t>Usunięto samosiejki z pasa drogowego przy ul. Wodnej.</a:t>
            </a:r>
          </a:p>
          <a:p>
            <a:pPr marL="0" indent="0">
              <a:buNone/>
            </a:pPr>
            <a:r>
              <a:rPr lang="pl-PL" sz="4400" b="1" dirty="0"/>
              <a:t>2. Bieżące utrzymanie dróg gminnych</a:t>
            </a:r>
          </a:p>
          <a:p>
            <a:pPr lvl="0"/>
            <a:r>
              <a:rPr lang="pl-PL" sz="4400" dirty="0"/>
              <a:t>Naprawiono nawierzchnię drogi </a:t>
            </a:r>
            <a:r>
              <a:rPr lang="pl-PL" sz="4400" dirty="0" err="1"/>
              <a:t>Ścięgnica</a:t>
            </a:r>
            <a:r>
              <a:rPr lang="pl-PL" sz="4400" dirty="0"/>
              <a:t>–Wrząca poprzez uzupełnienie ubytków masą asfaltową i wyrównanie pobocza.</a:t>
            </a:r>
          </a:p>
          <a:p>
            <a:pPr lvl="0"/>
            <a:r>
              <a:rPr lang="pl-PL" sz="4400" dirty="0"/>
              <a:t>Wykonano odchwaszczanie i mechaniczne zamiatanie dróg gminnych w Luleminie.</a:t>
            </a:r>
          </a:p>
          <a:p>
            <a:pPr lvl="0"/>
            <a:r>
              <a:rPr lang="pl-PL" sz="4400" dirty="0"/>
              <a:t>Naprawiono drobne ubytki w drogach gminnych z wykorzystaniem ładowarko-spycharki:</a:t>
            </a:r>
          </a:p>
          <a:p>
            <a:pPr lvl="1"/>
            <a:r>
              <a:rPr lang="pl-PL" sz="4400" dirty="0"/>
              <a:t>Łosino: ul. Wichrowa, Sosnowa, Lipowa, Pogodna i Radosna,</a:t>
            </a:r>
          </a:p>
          <a:p>
            <a:pPr lvl="1"/>
            <a:r>
              <a:rPr lang="pl-PL" sz="4400" dirty="0"/>
              <a:t>Kobylnica: skrzyżowanie ul. Toskańskiej i Paderewskiego, ul. Topolowa i Bukowa.</a:t>
            </a:r>
          </a:p>
          <a:p>
            <a:pPr lvl="0"/>
            <a:r>
              <a:rPr lang="pl-PL" sz="4400" dirty="0"/>
              <a:t>Uzupełniono ubytki masą asfaltową na ul. Rzecznej w Widzinie.</a:t>
            </a:r>
          </a:p>
          <a:p>
            <a:pPr lvl="0"/>
            <a:r>
              <a:rPr lang="pl-PL" sz="4400" dirty="0"/>
              <a:t>Naprawiono przepust na drodze Kuleszewo–Lulemino.</a:t>
            </a:r>
          </a:p>
          <a:p>
            <a:pPr lvl="0"/>
            <a:r>
              <a:rPr lang="pl-PL" sz="4400" dirty="0"/>
              <a:t>Zamontowano obrzeża wokół krzyża w Lubuniu.</a:t>
            </a:r>
          </a:p>
          <a:p>
            <a:pPr lvl="0"/>
            <a:r>
              <a:rPr lang="pl-PL" sz="4400" dirty="0"/>
              <a:t>Uzupełniono ubytki masą asfaltową na drodze Słonowice PKP.</a:t>
            </a:r>
          </a:p>
          <a:p>
            <a:pPr lvl="0"/>
            <a:r>
              <a:rPr lang="pl-PL" sz="4400" dirty="0"/>
              <a:t>Wykonano koszenie traw w pasach drogowych (częściowo siłami własnymi, częściowo przez wykonawcę zewnętrznego) na drogach: (Kobylnica, Łosino, Słonowice–Kończewo, Słonowice PKP, Wrząca–</a:t>
            </a:r>
            <a:r>
              <a:rPr lang="pl-PL" sz="4400" dirty="0" err="1"/>
              <a:t>Ścięgnica</a:t>
            </a:r>
            <a:r>
              <a:rPr lang="pl-PL" sz="4400" dirty="0"/>
              <a:t>, Kruszyna–Komiłowo, Żelki–Żelkówko, Dobrzęcino (chodnik), Kruszyna–Lulemino.</a:t>
            </a:r>
          </a:p>
          <a:p>
            <a:pPr marL="0" indent="0">
              <a:buNone/>
            </a:pPr>
            <a:br>
              <a:rPr lang="pl-PL" sz="4400" dirty="0"/>
            </a:br>
            <a:endParaRPr lang="pl-PL" sz="4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848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C9D57-1493-C676-B6B2-53B353F87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46888"/>
            <a:ext cx="7772400" cy="54589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l-PL" sz="4400" b="1" dirty="0"/>
              <a:t>3. Utrzymanie obiektów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Zakończono I etap pielęgnacji boisk w Sycewicach, Kobylnicy i Kończewie obejmujący: dosiew traw, aerację, piaskowanie, opryski, nawożenie.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Podpisano umowę na modernizację boiska treningowego w Kobylnicy. Zakres prac obejmuje: niwelację podłoża, montaż nowej siatki przeciw kretom, wysiew trawy sportowej.</a:t>
            </a:r>
            <a:br>
              <a:rPr lang="pl-PL" sz="4400" dirty="0"/>
            </a:br>
            <a:r>
              <a:rPr lang="pl-PL" sz="4400" dirty="0"/>
              <a:t>Termin realizacji: do 15.09.2026 r.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Wykonano koszenie terenów rekreacyjnych w miejscowościach : Bzowie (boisko), Kwakowie (teren przy SP Kwakowo i Orliku), na placu zabaw przy ul. Drzymały/Stefczyka, na placu zabaw przy ul. Polnej, Runowie Sławieńskim, Maszkowie.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Podpisano umowę na koszenie terenów wokół zbiorników wodnych i terenów rekreacyjnych w miejscowości: Zębowo, Runowo Sławieńskie, Reblino, Kuleszewo, Sycewicach, Parku Wiejskim w Kobylnicy, Dobrzęcinie.</a:t>
            </a:r>
            <a:br>
              <a:rPr lang="pl-PL" sz="4400" dirty="0"/>
            </a:br>
            <a:r>
              <a:rPr lang="pl-PL" sz="4400" dirty="0"/>
              <a:t>Pierwsze koszenie odebrano 29.05.2026 r.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Zrealizowano dostawę i montaż ogrodzeń placów zabaw w miejscowościach: Kczewo, </a:t>
            </a:r>
            <a:r>
              <a:rPr lang="pl-PL" sz="4400" dirty="0" err="1"/>
              <a:t>Ścięgnica</a:t>
            </a:r>
            <a:r>
              <a:rPr lang="pl-PL" sz="4400" dirty="0"/>
              <a:t>, Żelkówko, przy boisku w Bzowie.</a:t>
            </a:r>
            <a:br>
              <a:rPr lang="pl-PL" sz="4400" dirty="0"/>
            </a:br>
            <a:r>
              <a:rPr lang="pl-PL" sz="4400" dirty="0"/>
              <a:t>Zadanie wykonane w ramach Funduszu Sołeckiego.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Wymieniono ogrodzenie przy stawie w Reblinie oraz naprawiono ławki i stół.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Zamontowano nowe ogrodzenie od strony stawu na placu zabaw w Reblinie.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Wykonano i zamontowano ławki przy miejscu ogniskowym w </a:t>
            </a:r>
            <a:r>
              <a:rPr lang="pl-PL" sz="4400" dirty="0" err="1"/>
              <a:t>Ścięgnicy</a:t>
            </a:r>
            <a:r>
              <a:rPr lang="pl-PL" sz="4400" dirty="0"/>
              <a:t>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Podpisano umowę na utworzenie terenu rekreacyjnego w Sycewicach (dz. 6/4 i 4/5). Zadanie realizowane z Funduszu Sołeckiego.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Ponownie zamontowano urządzenia siłowni plenerowej w parku w Kobylnicy.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Przeniesiono urządzenia fitness z placu zabaw na teren naprzeciwko świetlicy w Płaszewie.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Wykonano zagospodarowanie terenu przy kapliczce w Słonowiczkach poprzez ułożenie kostki brukowej. Zadanie z Funduszu Sołeckiego.</a:t>
            </a:r>
          </a:p>
          <a:p>
            <a:pPr marL="0" indent="0">
              <a:buNone/>
            </a:pPr>
            <a:r>
              <a:rPr lang="pl-PL" sz="4400" b="1" dirty="0"/>
              <a:t>4. Utrzymanie oświetlenia ulicznego i zarządzanie energią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Wymieniono niesprawną oprawę LED przy ul. Słupskiej w Sycewicach.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Wymieniono niesprawną oprawę LED w </a:t>
            </a:r>
            <a:r>
              <a:rPr lang="pl-PL" sz="4400" dirty="0" err="1"/>
              <a:t>Ścięgnicy</a:t>
            </a:r>
            <a:r>
              <a:rPr lang="pl-PL" sz="4400" dirty="0"/>
              <a:t>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Zabezpieczono uszkodzony słup oświetleniowy po kolizji drogowej w Kwakowie przy ul. Słupskiej.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Zabezpieczono uszkodzony słup oświetleniowy po kolizji drogowej w Kobylnicy przy ul. Szczypińskiej.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Podpisano umowę na odbudowę uszkodzonej skrzynki sterowania oświetleniem ulicznym w Kczewie. Termin realizacji: do 29.07.2026 r.</a:t>
            </a:r>
          </a:p>
          <a:p>
            <a:pPr marL="0" indent="0">
              <a:buNone/>
            </a:pPr>
            <a:br>
              <a:rPr lang="pl-PL" sz="4400" dirty="0"/>
            </a:br>
            <a:endParaRPr lang="pl-PL" sz="4400" dirty="0"/>
          </a:p>
          <a:p>
            <a:pPr marL="0" indent="0">
              <a:buNone/>
            </a:pPr>
            <a:br>
              <a:rPr lang="pl-PL" sz="4400" dirty="0"/>
            </a:br>
            <a:endParaRPr lang="pl-PL" sz="4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930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0B17EC-6DB4-BD19-D015-CE27D3606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6696"/>
            <a:ext cx="7772400" cy="51755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l-PL" sz="4400" b="1" dirty="0"/>
              <a:t>Energia elektryczna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Otwarto oferty na dostawy energii elektrycznej do budynków bez instalacji PV, obiektów i oświetlenia ulicznego na lata 2027–2029.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Najkorzystniejszą ofertę złożyła ENEA S.A. ze stawką 0,4552 zł/kWh netto.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Stawka jest niższa o 0,0968 zł/kWh netto od obecnej.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Szacowane oszczędności wyniosą około </a:t>
            </a:r>
            <a:r>
              <a:rPr lang="pl-PL" sz="4400" b="1" dirty="0"/>
              <a:t>79 tys. zł brutto</a:t>
            </a:r>
            <a:r>
              <a:rPr lang="pl-PL" sz="4400" dirty="0"/>
              <a:t>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Oferta jest obecnie analizowana.</a:t>
            </a:r>
          </a:p>
          <a:p>
            <a:pPr marL="0" indent="0">
              <a:buNone/>
            </a:pPr>
            <a:r>
              <a:rPr lang="pl-PL" sz="4400" b="1" dirty="0"/>
              <a:t>Gaz ziemny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Otwarto oferty na kompleksowe dostawy gazu ziemnego na lata 2027–2028.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Najkorzystniejszą ofertę na 2027 r. złożyła UNIMOT Energia i Gaz Sp. z o.o.</a:t>
            </a:r>
          </a:p>
          <a:p>
            <a:pPr marL="274320" lvl="1" indent="0">
              <a:spcBef>
                <a:spcPts val="600"/>
              </a:spcBef>
              <a:buNone/>
            </a:pPr>
            <a:r>
              <a:rPr lang="pl-PL" sz="4400" dirty="0"/>
              <a:t>Szacowane oszczędności: około </a:t>
            </a:r>
            <a:r>
              <a:rPr lang="pl-PL" sz="4400" b="1" dirty="0"/>
              <a:t>8 tys. zł brutto</a:t>
            </a:r>
            <a:r>
              <a:rPr lang="pl-PL" sz="4400" dirty="0"/>
              <a:t>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Najkorzystniejszą ofertę na 2028 r. złożyła ELENGER Polska Sp. z o.o.</a:t>
            </a:r>
          </a:p>
          <a:p>
            <a:pPr marL="274320" lvl="1" indent="0">
              <a:spcBef>
                <a:spcPts val="600"/>
              </a:spcBef>
              <a:buNone/>
            </a:pPr>
            <a:r>
              <a:rPr lang="pl-PL" sz="4400" dirty="0"/>
              <a:t>Szacowane oszczędności: około </a:t>
            </a:r>
            <a:r>
              <a:rPr lang="pl-PL" sz="4400" b="1" dirty="0"/>
              <a:t>36,5 tys. zł brutto</a:t>
            </a:r>
            <a:r>
              <a:rPr lang="pl-PL" sz="4400" dirty="0"/>
              <a:t>.</a:t>
            </a:r>
          </a:p>
          <a:p>
            <a:pPr lvl="0">
              <a:spcBef>
                <a:spcPts val="600"/>
              </a:spcBef>
            </a:pPr>
            <a:r>
              <a:rPr lang="pl-PL" sz="4400" dirty="0"/>
              <a:t>Oferty są analizowane</a:t>
            </a:r>
            <a:br>
              <a:rPr lang="pl-PL" sz="4400" dirty="0"/>
            </a:br>
            <a:endParaRPr lang="pl-PL" sz="4400" dirty="0"/>
          </a:p>
          <a:p>
            <a:pPr marL="0" indent="0">
              <a:buNone/>
            </a:pPr>
            <a:r>
              <a:rPr lang="pl-PL" sz="4400" b="1" dirty="0"/>
              <a:t>5. Utrzymanie budynków</a:t>
            </a:r>
          </a:p>
          <a:p>
            <a:pPr lvl="0"/>
            <a:r>
              <a:rPr lang="pl-PL" sz="4400" dirty="0"/>
              <a:t>W świetlicy wiejskiej w Żelkówku naprawiono przyłącze wodomierzowe wraz z wymianą zaworów wodnych oraz zmianą przebiegu części instalacji.</a:t>
            </a:r>
          </a:p>
          <a:p>
            <a:pPr lvl="0"/>
            <a:r>
              <a:rPr lang="pl-PL" sz="4400" dirty="0"/>
              <a:t>Wykonano serwis konserwacyjny systemów oddymiania klatek schodowych w budynkach: Centrum Usług Wspólnych w Kobylnicy, Centrum Kultury i Promocji w Kobylnicy.</a:t>
            </a:r>
          </a:p>
          <a:p>
            <a:pPr lvl="0"/>
            <a:r>
              <a:rPr lang="pl-PL" sz="4400" dirty="0"/>
              <a:t>W wyniku kontroli zlecono wymianę dwóch akumulatorów zasilania awaryjnego systemów oddymiania.</a:t>
            </a:r>
          </a:p>
          <a:p>
            <a:pPr lvl="0"/>
            <a:r>
              <a:rPr lang="pl-PL" sz="4400" dirty="0"/>
              <a:t>Rozpoczęto półroczne przeglądy systemów sygnalizacji włamania i napadu w budynkach użyteczności publicznej na terenie Gminy Kobylnica.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7306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8610C-F5C3-90E2-AEAC-7C9DEC84E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581554-7087-9C9C-6695-40ECFD72C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356616"/>
            <a:ext cx="7543800" cy="457200"/>
          </a:xfrm>
        </p:spPr>
        <p:txBody>
          <a:bodyPr>
            <a:normAutofit fontScale="90000"/>
          </a:bodyPr>
          <a:lstStyle/>
          <a:p>
            <a:br>
              <a:rPr lang="pl-PL" sz="1500" dirty="0"/>
            </a:br>
            <a:r>
              <a:rPr lang="pl-PL" sz="1500" dirty="0"/>
              <a:t>ośrodek pomocy społecznej</a:t>
            </a:r>
            <a:br>
              <a:rPr lang="pl-PL" sz="1500" dirty="0"/>
            </a:b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B1951F-E0AC-FC90-56AA-367747588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814" y="813816"/>
            <a:ext cx="7548372" cy="54498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1100" dirty="0"/>
              <a:t>W okresie sprawozdawczym łączne wydano  </a:t>
            </a:r>
            <a:r>
              <a:rPr lang="pl-PL" sz="1100" b="1" dirty="0"/>
              <a:t>87 decyzji administracyjnych</a:t>
            </a:r>
            <a:r>
              <a:rPr lang="pl-PL" sz="1100" dirty="0"/>
              <a:t>, w tym:</a:t>
            </a:r>
            <a:br>
              <a:rPr lang="pl-PL" sz="1100" dirty="0"/>
            </a:br>
            <a:r>
              <a:rPr lang="pl-PL" sz="1100" dirty="0"/>
              <a:t>– </a:t>
            </a:r>
            <a:r>
              <a:rPr lang="pl-PL" sz="1100" b="1" dirty="0"/>
              <a:t>38</a:t>
            </a:r>
            <a:r>
              <a:rPr lang="pl-PL" sz="1100" dirty="0"/>
              <a:t> decyzji z zakresu pomocy społecznej (w tym w sprawach: zasiłek stały – 6, zasiłek celowy – 27,  z tego w ramach programu – 11, specjalistyczne usługi opiekuńcze – 1, dożywianie/posiłek w szkołach – 1, ustalenia odpłatności za pobyt w DPS – 1, zasiłek okresowy - 1, inne – 1),</a:t>
            </a:r>
            <a:br>
              <a:rPr lang="pl-PL" sz="1100" dirty="0"/>
            </a:br>
            <a:r>
              <a:rPr lang="pl-PL" sz="1100" dirty="0"/>
              <a:t>– </a:t>
            </a:r>
            <a:r>
              <a:rPr lang="pl-PL" sz="1100" b="1" dirty="0"/>
              <a:t>38</a:t>
            </a:r>
            <a:r>
              <a:rPr lang="pl-PL" sz="1100" dirty="0"/>
              <a:t> decyzji dotyczących świadczeń rodzinnych (w tym w sprawach: zasiłek rodzinny – 5, zasiłek pielęgnacyjny – 20, świadczenie pielęgnacyjne -4, świadczenie rodzicielskie – 5, jednorazowa zapomoga z tytułu urodzenia dziecka – 4),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100" dirty="0"/>
              <a:t>       – </a:t>
            </a:r>
            <a:r>
              <a:rPr lang="pl-PL" sz="1100" b="1" dirty="0"/>
              <a:t>3</a:t>
            </a:r>
            <a:r>
              <a:rPr lang="pl-PL" sz="1100" dirty="0"/>
              <a:t> decyzje dotyczące świadczeń z funduszu alimentacyjnego,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100" dirty="0"/>
              <a:t>       – </a:t>
            </a:r>
            <a:r>
              <a:rPr lang="pl-PL" sz="1100" b="1" dirty="0"/>
              <a:t>5</a:t>
            </a:r>
            <a:r>
              <a:rPr lang="pl-PL" sz="1100" dirty="0"/>
              <a:t>  decyzji zmieniających w sprawie przyznania stypendium szkolnego,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100" dirty="0"/>
              <a:t>       – </a:t>
            </a:r>
            <a:r>
              <a:rPr lang="pl-PL" sz="1100" b="1" dirty="0"/>
              <a:t>3</a:t>
            </a:r>
            <a:r>
              <a:rPr lang="pl-PL" sz="1100" dirty="0"/>
              <a:t> decyzje dotyczące dodatków mieszkaniowych.</a:t>
            </a:r>
          </a:p>
          <a:p>
            <a:pPr>
              <a:spcBef>
                <a:spcPts val="0"/>
              </a:spcBef>
            </a:pPr>
            <a:endParaRPr lang="pl-PL" sz="1100" dirty="0"/>
          </a:p>
          <a:p>
            <a:pPr>
              <a:spcBef>
                <a:spcPts val="0"/>
              </a:spcBef>
            </a:pPr>
            <a:r>
              <a:rPr lang="pl-PL" sz="1100" dirty="0"/>
              <a:t>W okresie sprawozdawczym przeprowadzono 15 postępowań wobec dłużników alimentacyjnych, wydano 19 kart, w tym: Karta Seniora Gminy Kobylnica – 3, Ogólnopolska Karta Seniora – 8, Ogólnopolska Karta Dużej Rodziny - 8.</a:t>
            </a:r>
            <a:br>
              <a:rPr lang="pl-PL" sz="1100" dirty="0"/>
            </a:br>
            <a:r>
              <a:rPr lang="pl-PL" sz="1100" dirty="0"/>
              <a:t>Wpłynęły 4 wnioski o leczenie odwykowe.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100" dirty="0"/>
              <a:t>       Pozyskano z Banku Żywności w Słupsku 3.525 kg żywności, a pomocą żywnościową objęto 560 osób.</a:t>
            </a:r>
          </a:p>
          <a:p>
            <a:pPr>
              <a:spcBef>
                <a:spcPts val="0"/>
              </a:spcBef>
            </a:pPr>
            <a:endParaRPr lang="pl-PL" sz="1100" dirty="0"/>
          </a:p>
          <a:p>
            <a:pPr>
              <a:spcBef>
                <a:spcPts val="0"/>
              </a:spcBef>
            </a:pPr>
            <a:r>
              <a:rPr lang="pl-PL" sz="1100" dirty="0"/>
              <a:t>Podpisane umowy i porozumienia z zakresu zabezpieczenia społecznego: w dniu 16.06.2026 r. 2 umowy na świadczenie specjalistycznych usług opiekuńczych.</a:t>
            </a:r>
          </a:p>
          <a:p>
            <a:pPr marL="0" indent="0">
              <a:spcBef>
                <a:spcPts val="0"/>
              </a:spcBef>
              <a:buNone/>
            </a:pPr>
            <a:endParaRPr lang="pl-PL" sz="1100" dirty="0"/>
          </a:p>
          <a:p>
            <a:pPr>
              <a:spcBef>
                <a:spcPts val="0"/>
              </a:spcBef>
            </a:pPr>
            <a:r>
              <a:rPr lang="pl-PL" sz="1100" dirty="0"/>
              <a:t>Ogłoszono kolejny konkurs ofert na realizatora programu polityki zdrowotnej pn. „Program wczesnego wykrywania raka płuc wśród mieszkańców Gminy Kobylnica na lata 2026-2028”.</a:t>
            </a:r>
          </a:p>
          <a:p>
            <a:pPr>
              <a:spcBef>
                <a:spcPts val="0"/>
              </a:spcBef>
            </a:pPr>
            <a:endParaRPr lang="pl-PL" sz="1100" dirty="0"/>
          </a:p>
          <a:p>
            <a:pPr>
              <a:spcBef>
                <a:spcPts val="0"/>
              </a:spcBef>
            </a:pPr>
            <a:r>
              <a:rPr lang="pl-PL" sz="1100" dirty="0"/>
              <a:t>Pozyskano dofinansowanie w ramach programu „Korpus Wsparcia Seniorów” – edycja 2026 w wysokości 37.008,00 zł.</a:t>
            </a:r>
          </a:p>
          <a:p>
            <a:pPr>
              <a:spcBef>
                <a:spcPts val="0"/>
              </a:spcBef>
            </a:pPr>
            <a:endParaRPr lang="pl-PL" sz="1100" dirty="0"/>
          </a:p>
          <a:p>
            <a:pPr>
              <a:spcBef>
                <a:spcPts val="0"/>
              </a:spcBef>
            </a:pPr>
            <a:r>
              <a:rPr lang="pl-PL" sz="1100" dirty="0"/>
              <a:t>Bieżąca realizacja zadań statutowych. </a:t>
            </a:r>
          </a:p>
          <a:p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615732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C66D7C-4630-0640-DBD5-F31FD27F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8872"/>
            <a:ext cx="7498080" cy="45719"/>
          </a:xfrm>
        </p:spPr>
        <p:txBody>
          <a:bodyPr>
            <a:normAutofit fontScale="90000"/>
          </a:bodyPr>
          <a:lstStyle/>
          <a:p>
            <a:br>
              <a:rPr lang="pl-PL" sz="4400" dirty="0"/>
            </a:br>
            <a:r>
              <a:rPr lang="pl-PL" sz="1300" dirty="0"/>
              <a:t>w zakresie działalności kulturalnej, Centrum kultury i promocji, biblioteka miejska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45E71D-81C3-C2CA-CDB0-AA930C3A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84632"/>
            <a:ext cx="7772400" cy="5687568"/>
          </a:xfrm>
        </p:spPr>
        <p:txBody>
          <a:bodyPr>
            <a:normAutofit fontScale="55000" lnSpcReduction="20000"/>
          </a:bodyPr>
          <a:lstStyle/>
          <a:p>
            <a:r>
              <a:rPr lang="pl-PL" sz="1900" b="1" dirty="0"/>
              <a:t>29 maja 2026 roku – Międzypokoleniowe spotkanie krawieckie</a:t>
            </a:r>
            <a:r>
              <a:rPr lang="pl-PL" sz="1900" dirty="0"/>
              <a:t>, Każde spotkanie to wyjątkowy czas, w którym igła i nitka stają się pretekstem do budowania mostów między młodszymi a starszymi mieszkańcami.  Ilość uczestników: 20 osób.</a:t>
            </a:r>
          </a:p>
          <a:p>
            <a:r>
              <a:rPr lang="pl-PL" sz="1900" b="1" dirty="0"/>
              <a:t>10 czerwca 2026 roku – Spektakl „Kurnik Show”</a:t>
            </a:r>
            <a:r>
              <a:rPr lang="pl-PL" sz="1900" dirty="0"/>
              <a:t>, Widowisko podsumowujące warsztaty teatralne w </a:t>
            </a:r>
            <a:r>
              <a:rPr lang="pl-PL" sz="1900" dirty="0" err="1"/>
              <a:t>CKiP</a:t>
            </a:r>
            <a:r>
              <a:rPr lang="pl-PL" sz="1900" dirty="0"/>
              <a:t>  w roku szkolnym 2025/2026- Reżyseria: instruktor Hubert </a:t>
            </a:r>
            <a:r>
              <a:rPr lang="pl-PL" sz="1900" dirty="0" err="1"/>
              <a:t>Gendig</a:t>
            </a:r>
            <a:r>
              <a:rPr lang="pl-PL" sz="1900" dirty="0"/>
              <a:t>, Ilość uczestników: 100</a:t>
            </a:r>
          </a:p>
          <a:p>
            <a:r>
              <a:rPr lang="pl-PL" sz="1900" b="1" dirty="0"/>
              <a:t>18 czerwca 2026 roku – Koncert sekcji muzycznych w </a:t>
            </a:r>
            <a:r>
              <a:rPr lang="pl-PL" sz="1900" b="1" dirty="0" err="1"/>
              <a:t>CKiP</a:t>
            </a:r>
            <a:r>
              <a:rPr lang="pl-PL" sz="1900" b="1" dirty="0"/>
              <a:t> w Kobylnicy – </a:t>
            </a:r>
            <a:r>
              <a:rPr lang="pl-PL" sz="1900" dirty="0"/>
              <a:t>podsumowanie pracy w roku szkolnym 2025/2026, występy uczniów. Ilość uczestników: 100</a:t>
            </a:r>
          </a:p>
          <a:p>
            <a:r>
              <a:rPr lang="pl-PL" sz="1900" b="1" dirty="0"/>
              <a:t>19 czerwca 2026 roku – Międzypokoleniowe spotkanie krawieckie.</a:t>
            </a:r>
            <a:r>
              <a:rPr lang="pl-PL" sz="1900" dirty="0"/>
              <a:t> Każde spotkanie to wyjątkowy czas, w którym igła i nitka stają się pretekstem do budowania mostów między młodszymi a starszymi mieszkańcami. Ilość uczestników: 15 osób.</a:t>
            </a:r>
          </a:p>
          <a:p>
            <a:r>
              <a:rPr lang="pl-PL" sz="1900" b="1" dirty="0"/>
              <a:t>21 czerwca 2026 roku- Joga na trawie. </a:t>
            </a:r>
            <a:r>
              <a:rPr lang="pl-PL" sz="1900" dirty="0"/>
              <a:t>Spotkanie na świeżym powietrzu, aby wspólnie celebrować Międzynarodowy Dzień Jogi, zadbać o ciało, oddech i chwilę relaksu. Ilość uczestników: 20 osób.</a:t>
            </a:r>
          </a:p>
          <a:p>
            <a:pPr lvl="0"/>
            <a:r>
              <a:rPr lang="pl-PL" sz="1900" dirty="0"/>
              <a:t>W podanym okresie zrealizowano 8 wydarzeń dla dzieci i dorosłych (m.in. spotkania Dyskusyjnego Klubu Książki, zajęcia dla dzieci z języka angielskiego, ogólnopolska akcja „Czytanie na polanie”, udział w festynie sołeckim we Wrzącej, akcja #TataTeżCzyta) w których udział wzięło 135 osób. </a:t>
            </a:r>
          </a:p>
          <a:p>
            <a:pPr lvl="0"/>
            <a:r>
              <a:rPr lang="pl-PL" sz="1900" dirty="0"/>
              <a:t>W dniach 8 – 19 czerwca Biblioteka zrealizowała też  szereg wydarzeń w ramach projektu „</a:t>
            </a:r>
            <a:r>
              <a:rPr lang="pl-PL" sz="1900" dirty="0" err="1"/>
              <a:t>Bibliorasmus</a:t>
            </a:r>
            <a:r>
              <a:rPr lang="pl-PL" sz="1900" dirty="0"/>
              <a:t>”. W tym celu nawiązano ścisłą współpracę z bibliotekami w Kościelisku i Zarszynie, które to gminy są partnerami Gminy Kobylnica. Najpierw nasza reprezentantka odbyła wizytę studyjną w Gminnej Bibliotece Publicznej w Kościelisku. W programie zrealizowano cykl spotkań z regionalnymi twórcami, zapoznanie się z dziedzictwem regionu Podhala, poznanie dobrych praktyk w innych instytucjach kultury,  filiach i bibliotece powiatowej. Celem wizyty było również skorzystanie z dobrej praktyki podhalańskiej biblioteki i jej implementacja w Kobylnicy.  W kolejnym tygodniu Bibliotekę w Kobylnicy odwiedziły dwie przedstawicielki Gminnej Biblioteki Publicznej z Zarszyna. W programie zrealizowano m.in. szkolenie specjalistyczne z udziałem bibliotekarzy z powiatu słupskiego, zapoznanie z funkcjonowaniem biblioteki, realizację zajęć edukacyjnych dla dzieci, wizyty studyjne w bibliotece powiatowej i muzealnej  oraz poznanie dziedzictwa kulturowego regionu. Odbyła się również debata z udziałem władz samorządowych i partnerów BP w Kobylnicy na </a:t>
            </a:r>
            <a:r>
              <a:rPr lang="pl-PL" sz="1900" dirty="0" err="1"/>
              <a:t>termat</a:t>
            </a:r>
            <a:r>
              <a:rPr lang="pl-PL" sz="1900" dirty="0"/>
              <a:t> roli biblioteki w budowaniu więzi społecznych. Na zakończenie wizyty omówiono tzw. „dobre praktyki” Biblioteki w Kobylnicy do wdrożenia w Bibliotece w Zarszynie.</a:t>
            </a:r>
          </a:p>
          <a:p>
            <a:pPr lvl="0"/>
            <a:r>
              <a:rPr lang="pl-PL" sz="1900" dirty="0"/>
              <a:t> Do inwentarza biblioteka zakupiła ogółem 38 woluminów o łącznej wartości 1263,84 zł z budżetu biblioteki. </a:t>
            </a:r>
          </a:p>
          <a:p>
            <a:pPr lvl="0"/>
            <a:r>
              <a:rPr lang="pl-PL" sz="1900" dirty="0"/>
              <a:t>Ogółem bibliotekę odwiedziło  1118 czytelników, którzy wypożyczyli 1624 audiobooków i książek.</a:t>
            </a:r>
          </a:p>
          <a:p>
            <a:pPr lvl="0"/>
            <a:r>
              <a:rPr lang="pl-PL" sz="1900" dirty="0"/>
              <a:t>W podanym okresie Biblioteka złożyła wniosek do programu „Kraszewski. Komputery dla bibliotek” na zakup sprzętu komputerowego i oprogramowania do obsługi systemu EZD. Wyniki zostaną opublikowane w sierpniu 2026. </a:t>
            </a:r>
          </a:p>
          <a:p>
            <a:pPr lvl="0"/>
            <a:r>
              <a:rPr lang="pl-PL" sz="1900" dirty="0"/>
              <a:t>Złożono również aplikację konkursową do Konkursu „Przyjazna Wieś” organizowanego przez Centrum Doradztwa Rolniczego w Brwinowie Oddział w Warszawie, w ramach Krajowej Sieci Obszarów Wiejskich+  w kategorii „Rozwój lokalny, aktywizacja i integracja społeczna” . Przedmiotem oceny będzie projekt Biblioteki pn. „Kobylnicka biblioteka wiedzy, integracji i rozwoju”, a w szczególności bibliobus.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0606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CC6350-959F-ED47-ABFC-394729314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521208"/>
          </a:xfrm>
        </p:spPr>
        <p:txBody>
          <a:bodyPr>
            <a:normAutofit/>
          </a:bodyPr>
          <a:lstStyle/>
          <a:p>
            <a:r>
              <a:rPr lang="pl-PL" sz="1600" dirty="0"/>
              <a:t>Referat Straży Miejskiej (GSG)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15A9C0-31E2-F85B-9604-243326D0E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216152"/>
            <a:ext cx="7772400" cy="5157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/>
              <a:t>W okresie międzysesyjnym Straż Miejska w Kobylnicy realizowała następujące zadania:</a:t>
            </a:r>
          </a:p>
          <a:p>
            <a:pPr lvl="0"/>
            <a:r>
              <a:rPr lang="pl-PL" sz="1200" dirty="0"/>
              <a:t>Kontrole posesji oraz firm pod kątem przestrzegania przepisów ustawy o utrzymaniu czystości i porządku w gminach, prowadzone we współpracy z Referatem GKM Urzędu Miejskiego w Kobylnicy</a:t>
            </a:r>
          </a:p>
          <a:p>
            <a:pPr lvl="0"/>
            <a:r>
              <a:rPr lang="pl-PL" sz="1200" dirty="0"/>
              <a:t>Kontrole nieruchomości niezamieszkałych, na których powstają odpady komunalne</a:t>
            </a:r>
          </a:p>
          <a:p>
            <a:pPr lvl="0"/>
            <a:r>
              <a:rPr lang="pl-PL" sz="1200" dirty="0"/>
              <a:t>Monitorowanie przypadków niewłaściwego gospodarowania odpadami, ze szczególnym uwzględnieniem spalania bioodpadów</a:t>
            </a:r>
          </a:p>
          <a:p>
            <a:pPr lvl="0"/>
            <a:r>
              <a:rPr lang="pl-PL" sz="1200" dirty="0"/>
              <a:t>Ujawnianie i zgłaszanie dzikich wysypisk śmieci na terenie gminy</a:t>
            </a:r>
          </a:p>
          <a:p>
            <a:pPr lvl="0"/>
            <a:r>
              <a:rPr lang="pl-PL" sz="1200" dirty="0"/>
              <a:t>Realizacja wniosków mieszkańców dotyczących sterylizacji i kastracji kotów wolno żyjących</a:t>
            </a:r>
          </a:p>
          <a:p>
            <a:pPr lvl="0"/>
            <a:r>
              <a:rPr lang="pl-PL" sz="1200" dirty="0"/>
              <a:t>Podejmowanie działań prewencyjnych w związku z pojawianiem się dzikiej zwierzyny, w tym stosowanie środków odstraszających i dźwiękowych</a:t>
            </a:r>
          </a:p>
          <a:p>
            <a:pPr lvl="0"/>
            <a:r>
              <a:rPr lang="pl-PL" sz="1200" dirty="0"/>
              <a:t>Patrolowanie rejonu miejscowości Zagórki (okolice kopalni) po zgłoszeniu obecności wilków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3123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A56BC8-D5A6-D18B-DD23-A98BC6FA1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64008"/>
            <a:ext cx="7543800" cy="457200"/>
          </a:xfrm>
        </p:spPr>
        <p:txBody>
          <a:bodyPr>
            <a:normAutofit/>
          </a:bodyPr>
          <a:lstStyle/>
          <a:p>
            <a:r>
              <a:rPr lang="pl-PL" sz="1500" dirty="0"/>
              <a:t>Kalendarz Burmistrza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B768BD-2973-2FCE-39F6-9850101F5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521208"/>
            <a:ext cx="7733538" cy="59801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200" dirty="0"/>
              <a:t>W okresie od 29 maja do 24 czerwca 2026 r. Burmistrz uczestniczył w szeregu spotkań, uroczystości i wydarzeń o charakterze samorządowym, społecznym oraz reprezentacyjnym. Działania obejmowały zarówno współpracę z administracją rządową i samorządową, jak również kontakty z mieszkańcami, organizacjami społecznymi, placówkami oświatowymi oraz instytucjami kultury.</a:t>
            </a:r>
          </a:p>
          <a:p>
            <a:pPr marL="0" indent="0">
              <a:buNone/>
            </a:pPr>
            <a:r>
              <a:rPr lang="pl-PL" sz="1100" dirty="0"/>
              <a:t>Do najważniejszych wydarzeń należały:</a:t>
            </a:r>
          </a:p>
          <a:p>
            <a:pPr lvl="0"/>
            <a:r>
              <a:rPr lang="pl-PL" sz="1100" dirty="0"/>
              <a:t>29.05.2026 udział w audycji poświęconej samorządowym pożyczkom w Radiu Słupsk,</a:t>
            </a:r>
            <a:br>
              <a:rPr lang="pl-PL" sz="1100" dirty="0"/>
            </a:br>
            <a:r>
              <a:rPr lang="pl-PL" sz="1000" dirty="0"/>
              <a:t>W trakcie audycji poruszano temat m.in.  inwestycji w bezpieczeństwo na terenie gminy Kobylnica</a:t>
            </a:r>
          </a:p>
          <a:p>
            <a:pPr lvl="0"/>
            <a:r>
              <a:rPr lang="pl-PL" sz="1100" dirty="0"/>
              <a:t>29.05.2026 spotkanie z pracownikami Centrum Kultury i Promocji z okazji Dnia Działacza Kultury,</a:t>
            </a:r>
          </a:p>
          <a:p>
            <a:pPr lvl="0"/>
            <a:r>
              <a:rPr lang="pl-PL" sz="1100" dirty="0"/>
              <a:t>30.05.2026 udział w Gminnych Zawodach Sportowo-Pożarniczych w Kwakowie,</a:t>
            </a:r>
            <a:br>
              <a:rPr lang="pl-PL" sz="1100" dirty="0"/>
            </a:br>
            <a:r>
              <a:rPr lang="pl-PL" sz="1100" dirty="0"/>
              <a:t>	wręczenie nagród podczas zawodów wędkarskich w Sycewicach,</a:t>
            </a:r>
            <a:br>
              <a:rPr lang="pl-PL" sz="1100" dirty="0"/>
            </a:br>
            <a:r>
              <a:rPr lang="pl-PL" sz="1100" dirty="0"/>
              <a:t>	uczestnictwo w Festynie Rodzinnym przy Szkole Podstawowej w Kobylnicy,</a:t>
            </a:r>
          </a:p>
          <a:p>
            <a:pPr lvl="0"/>
            <a:r>
              <a:rPr lang="pl-PL" sz="1100" dirty="0"/>
              <a:t>30.05.2026 udział w turnieju piłki nożnej organizowanym przez Stowarzyszenie Sportowe FK Oldboje Słupsk Stadion,</a:t>
            </a:r>
          </a:p>
          <a:p>
            <a:pPr lvl="0"/>
            <a:r>
              <a:rPr lang="pl-PL" sz="1100" dirty="0"/>
              <a:t>01.06.2026 uczestnictwo w Zgromadzeniu Wspólników KZN Pomorze,</a:t>
            </a:r>
          </a:p>
          <a:p>
            <a:pPr lvl="0"/>
            <a:r>
              <a:rPr lang="pl-PL" sz="1100" dirty="0"/>
              <a:t>02.06.2026 spotkanie z mieszkańcami wrzącej </a:t>
            </a:r>
            <a:r>
              <a:rPr lang="pl-PL" sz="1100" dirty="0" err="1"/>
              <a:t>Wrzącej</a:t>
            </a:r>
            <a:r>
              <a:rPr lang="pl-PL" sz="1100" dirty="0"/>
              <a:t> obchodzącymi jubileusz 50-lecia pożycia małżeńskiego,</a:t>
            </a:r>
          </a:p>
          <a:p>
            <a:pPr lvl="0"/>
            <a:r>
              <a:rPr lang="pl-PL" sz="1100" dirty="0"/>
              <a:t>02.06.2026 spotkanie z absolwentami Szkoły Podstawowej w Kobylnicy osiągającymi sukcesy naukowe w dziedzinie chemii,</a:t>
            </a:r>
          </a:p>
          <a:p>
            <a:pPr lvl="0"/>
            <a:r>
              <a:rPr lang="pl-PL" sz="1100" dirty="0"/>
              <a:t>08.06 – 22.06.2026 – urlop </a:t>
            </a:r>
          </a:p>
          <a:p>
            <a:pPr lvl="0"/>
            <a:r>
              <a:rPr lang="pl-PL" sz="1100" dirty="0"/>
              <a:t>23.06.2026  udział w spotkaniu samorządowym w siedzibie Unii Miasteczek Polskich w Warszawie,</a:t>
            </a:r>
          </a:p>
          <a:p>
            <a:pPr>
              <a:buNone/>
            </a:pPr>
            <a:r>
              <a:rPr lang="pl-PL" sz="1100" dirty="0"/>
              <a:t>24.06.2026 udział w posiedzeniu Komisji Wspólnej Rządu i Samorządu Terytorialnego w Ministerstwie Spraw Wewnętrznych i Administracji </a:t>
            </a:r>
            <a:r>
              <a:rPr lang="pl-PL" sz="1100"/>
              <a:t>Warszawa – </a:t>
            </a:r>
            <a:r>
              <a:rPr lang="pl-PL" sz="110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B0004020202020204" pitchFamily="34" charset="0"/>
              </a:rPr>
              <a:t>omówienie analizy </a:t>
            </a:r>
            <a:r>
              <a:rPr lang="pl-PL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B0004020202020204" pitchFamily="34" charset="0"/>
              </a:rPr>
              <a:t>oraz wniosków wynikających z wdrażania rozwiązań wprowadzonych ustawą o dochodach jednostek samorządu terytorialnego.</a:t>
            </a:r>
            <a:endParaRPr lang="pl-PL" sz="1100" dirty="0"/>
          </a:p>
          <a:p>
            <a:pPr marL="0" indent="0">
              <a:buNone/>
            </a:pPr>
            <a:r>
              <a:rPr lang="pl-PL" sz="1100" dirty="0"/>
              <a:t>Powyższe działania wpisują się w bieżącą realizację zadań Burmistrza związanych z reprezentowaniem gminy, współpracą z instytucjami publicznymi oraz wspieraniem inicjatyw społecznych, edukacyjnych, kulturalnych i sportowych na terenie gminy.</a:t>
            </a:r>
          </a:p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400075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003E050-29B4-E8E1-F08B-32B79361C4D1}"/>
              </a:ext>
            </a:extLst>
          </p:cNvPr>
          <p:cNvSpPr txBox="1"/>
          <p:nvPr/>
        </p:nvSpPr>
        <p:spPr>
          <a:xfrm>
            <a:off x="457200" y="438912"/>
            <a:ext cx="8503920" cy="7721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1050" b="1" dirty="0"/>
          </a:p>
          <a:p>
            <a:endParaRPr lang="pl-PL" sz="1050" b="1" dirty="0"/>
          </a:p>
          <a:p>
            <a:endParaRPr lang="pl-PL" sz="1050" b="1" dirty="0"/>
          </a:p>
          <a:p>
            <a:endParaRPr lang="pl-PL" sz="1050" b="1" dirty="0"/>
          </a:p>
          <a:p>
            <a:r>
              <a:rPr lang="pl-PL" sz="1050" b="1" dirty="0"/>
              <a:t>W okresie międzysesyjnym wydałam 18 zarządzeń , w tym: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6 zarządzeń w przedmiocie gospodarki nieruchomościami dotyczących ustanowienia służebności, nabycia i wydzierżawienia nieruchomości</a:t>
            </a:r>
            <a:r>
              <a:rPr lang="pl-PL" sz="900" dirty="0"/>
              <a:t>,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900" dirty="0"/>
              <a:t>3 zarządzenia w sprawie planów finansowych Gminy Kobylnica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900" dirty="0"/>
              <a:t>5 zarządzeń dotyczących  spraw kadrowych,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900" dirty="0"/>
              <a:t>2 zarządzenia w sprawie Zakładowego Funduszu Świadczeń Socjalnych.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900" dirty="0"/>
              <a:t>1 zarządzenie w sprawie Projektu </a:t>
            </a:r>
            <a:r>
              <a:rPr lang="pl-PL" sz="900" dirty="0" err="1"/>
              <a:t>Cycerbezpieczny</a:t>
            </a:r>
            <a:r>
              <a:rPr lang="pl-PL" sz="900" dirty="0"/>
              <a:t> Samorząd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900" dirty="0"/>
              <a:t>1 zarządzenie w sprawie przekazania sprzętu komputerowego do szkół.</a:t>
            </a:r>
          </a:p>
          <a:p>
            <a:pPr>
              <a:lnSpc>
                <a:spcPct val="150000"/>
              </a:lnSpc>
            </a:pPr>
            <a:endParaRPr lang="pl-PL" sz="1050" dirty="0"/>
          </a:p>
          <a:p>
            <a:pPr>
              <a:lnSpc>
                <a:spcPct val="150000"/>
              </a:lnSpc>
            </a:pPr>
            <a:r>
              <a:rPr lang="pl-PL" sz="105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 treścią ww. zarządzeń można zapoznać się na stronie:</a:t>
            </a:r>
            <a:r>
              <a:rPr lang="pl-PL" sz="1050" dirty="0"/>
              <a:t> </a:t>
            </a:r>
            <a:r>
              <a:rPr lang="pl-PL" sz="1050" dirty="0">
                <a:hlinkClick r:id="rId2"/>
              </a:rPr>
              <a:t>https://bip.kobylnica.pl/zarzadzenia/25</a:t>
            </a:r>
            <a:endParaRPr lang="pl-PL" sz="1050" dirty="0"/>
          </a:p>
          <a:p>
            <a:pPr>
              <a:lnSpc>
                <a:spcPct val="150000"/>
              </a:lnSpc>
            </a:pPr>
            <a:endParaRPr lang="pl-PL" sz="1050" dirty="0"/>
          </a:p>
          <a:p>
            <a:endParaRPr lang="pl-PL" sz="1050" b="1" dirty="0"/>
          </a:p>
          <a:p>
            <a:r>
              <a:rPr lang="pl-PL" sz="1050" dirty="0"/>
              <a:t> </a:t>
            </a:r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26410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CDF1A-977D-1371-3EA0-418B08DD0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A6C865-7354-2FBA-3241-16A4B21F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182880"/>
            <a:ext cx="7543800" cy="384048"/>
          </a:xfrm>
        </p:spPr>
        <p:txBody>
          <a:bodyPr>
            <a:normAutofit fontScale="90000"/>
          </a:bodyPr>
          <a:lstStyle/>
          <a:p>
            <a:br>
              <a:rPr lang="pl-PL" sz="1500" dirty="0"/>
            </a:br>
            <a:r>
              <a:rPr lang="pl-PL" sz="1500" dirty="0"/>
              <a:t>Działalność burmistrza jako kierownika jednostki</a:t>
            </a:r>
            <a:br>
              <a:rPr lang="pl-PL" sz="1500" dirty="0"/>
            </a:br>
            <a:r>
              <a:rPr lang="pl-PL" sz="1500" dirty="0"/>
              <a:t>Referat Spraw Obywatelskich i Działalności Gospodarczej (GRS)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3EDBBD-84BE-4D48-DD25-44B2E5EE3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86" y="841248"/>
            <a:ext cx="7543800" cy="558698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400"/>
              </a:spcBef>
              <a:buNone/>
            </a:pPr>
            <a:r>
              <a:rPr lang="pl-PL" sz="1000" dirty="0"/>
              <a:t>Realizował bieżące zadania związane z obsługą mieszkańców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Nadano 230 numery PESEL obywatelom Ukrainy,  Kolumbii i Peru,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Zakończono  4 postępowania administracyjne o wymeldowanie- wydano 4 decyzje,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Realizacja zleceń z Ministerstwa Spraw Wewnętrznych i Administracji w systemie źródło ( błędy w numerach PESEL, weryfikacja nazwisk obywateli Kolumbii, aktualizacja dokumentów podróży obywateli Ukrainy, sprawdzanie statusów UKR),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Bieżąca obsługa mieszkańców ( ruchy meldunkowe),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Rozpatrywanie wniosków o udostępnienie informacji publicznej- w okresie międzysesyjnym wpłynęło 12,</a:t>
            </a:r>
          </a:p>
          <a:p>
            <a:pPr lvl="0"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Rozstrzygnięto otwarty konkurs ofert na realizację zadania publicznego pn. „Organizacja festynów rodzinnych jako element działań wspierających integrację społeczności szkolnej i lokalnej” oraz podpisano 4 umowy z organizacjami pozarządowymi wyłonionymi w ww. konkursie na realizację przedmiotowego zadania.</a:t>
            </a:r>
          </a:p>
          <a:p>
            <a:pPr lvl="0"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Przeprowadzono procedury przyznania dotacji w trybie art. 19a ustawy o działalności pożytku publicznego i </a:t>
            </a:r>
            <a:br>
              <a:rPr lang="pl-PL" sz="1000" dirty="0"/>
            </a:br>
            <a:r>
              <a:rPr lang="pl-PL" sz="1000" dirty="0"/>
              <a:t>o wolontariacie dla 1 zadania publicznego oraz zawarto 1 umowę z organizacją pozarządową.</a:t>
            </a:r>
          </a:p>
          <a:p>
            <a:pPr lvl="0"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Podpisano umowy z Województwem Pomorskim w sprawie udzielenia pomocy finansowej w formie dotacji celowej, przeznaczonej na dofinansowanie zadań własnych gminy wskazanych przez Gminną Radę Seniorów. </a:t>
            </a:r>
          </a:p>
          <a:p>
            <a:pPr lvl="0"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Zweryfikowano  i rozpatrzono 2 sprawozdania częściowe oraz 2 sprawozdania końcowe z realizacji zadań publicznych przez organizacje pozarządowe. </a:t>
            </a:r>
          </a:p>
          <a:p>
            <a:pPr lvl="0"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Zorganizowano udziału Kobylnickiej Rady Seniorów w XIII Spotkaniu Pomorskiego Forum Rad Seniorów, w tym rekrutacja uczestników, zgłoszenie udziału oraz udział w wyjeździe do Urzędu Marszałkowskiego.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Przyjmowanie wniosków dowodowych- wpłynęło 168 wniosków, wydano 172 dowody osobiste, 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Pozostałe czynności- unieważniono 7 dowodów na skutek utraty lub uszkodzenia, przyjęto 150  dowodów, wydano 1 decyzję o odmowie wydania dowodu,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Zrealizowano 211 zleceń usunięcia niezgodności dotyczących danych obywatela,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Aktualizacja i zmiany w systemie wyborczym WOW (Wsparcie organów Wyborczych) i CRW ( Centralny Rejestr Wyborczy).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pl-PL" sz="1000" dirty="0"/>
              <a:t>Składanie wniosków w Centralnej Ewidencji i  Informacji o Działalności Gospodarczej (CEIDG) – 31 szt.,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endParaRPr lang="pl-PL" sz="800" dirty="0"/>
          </a:p>
          <a:p>
            <a:pPr marL="0" indent="0" algn="just">
              <a:buNone/>
            </a:pPr>
            <a:endParaRPr lang="pl-PL" sz="800" dirty="0"/>
          </a:p>
          <a:p>
            <a:pPr marL="0" indent="0">
              <a:buNone/>
            </a:pP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228712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E22A7-9EE7-7805-62DB-83E780F0F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5A4383-EAE6-0411-034E-3DF4E6D0E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92608"/>
            <a:ext cx="7543800" cy="701802"/>
          </a:xfrm>
        </p:spPr>
        <p:txBody>
          <a:bodyPr>
            <a:normAutofit/>
          </a:bodyPr>
          <a:lstStyle/>
          <a:p>
            <a:r>
              <a:rPr lang="pl-PL" sz="1500" dirty="0"/>
              <a:t>Referat Budownictwa, Gospodarki Przestrzennej i Ochrony Środowiska (GPŚ)</a:t>
            </a: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681085-B75F-662E-5DE5-386F799C1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86" y="1499616"/>
            <a:ext cx="7543800" cy="3986784"/>
          </a:xfrm>
        </p:spPr>
        <p:txBody>
          <a:bodyPr>
            <a:norm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pl-P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algn="just"/>
            <a:r>
              <a:rPr lang="pl-PL" sz="1050" dirty="0"/>
              <a:t>Opublikowano 6 zarządzeń w przedmiocie gospodarki nieruchomościami dotyczących ustanowienia służebności, nabycia i wydzierżawienia nieruchomości, </a:t>
            </a:r>
          </a:p>
          <a:p>
            <a:pPr algn="just"/>
            <a:r>
              <a:rPr lang="pl-PL" sz="1050" dirty="0"/>
              <a:t>Wydano 1 decyzję o środowiskowych uwarunkowaniach dla przedsięwzięcia pn.: </a:t>
            </a:r>
            <a:r>
              <a:rPr lang="pl-PL" sz="1050" dirty="0">
                <a:latin typeface="Times New Roman" panose="02020603050405020304" pitchFamily="18" charset="0"/>
                <a:ea typeface="Calibri" panose="020F0502020204030204" pitchFamily="34" charset="0"/>
              </a:rPr>
              <a:t>„Prowadzenie poboru wód podziemnych z ujęcia zlokalizowanego na terenie dz. nr 680 obręb 0011 Kwakowo, gm. Kobylnica</a:t>
            </a:r>
            <a:endParaRPr lang="pl-PL" sz="1050" dirty="0"/>
          </a:p>
          <a:p>
            <a:pPr algn="just"/>
            <a:r>
              <a:rPr lang="pl-PL" sz="1050" dirty="0"/>
              <a:t>Wydano 4 obwieszczenia o zakończeniu postępowania w sprawie wydania decyzji o warunkach zabudowy (inwestycji celu publicznego dla inwestycji polegającej na budowie sieci kablowej SN-15 </a:t>
            </a:r>
            <a:r>
              <a:rPr lang="pl-PL" sz="1050" dirty="0" err="1"/>
              <a:t>kV</a:t>
            </a:r>
            <a:r>
              <a:rPr lang="pl-PL" sz="1050" dirty="0"/>
              <a:t>, budowie słupa SN-15 </a:t>
            </a:r>
            <a:r>
              <a:rPr lang="pl-PL" sz="1050" dirty="0" err="1"/>
              <a:t>kV</a:t>
            </a:r>
            <a:r>
              <a:rPr lang="pl-PL" sz="1050" dirty="0"/>
              <a:t> w m. Komiłowo, gm. Kobylnica na działkach nr 27 i 8/2 obręb Komiłowo; inwestycji celu publicznego dla inwestycji polegającej na budowie sieci wodociągowej i sieci kanalizacji sanitarnej na części działki nr 367 położonej w obrębie ewidencyjnym Wrząca; inwestycji celu publicznego dla zamierzenia inwestycyjnego polegającego na budowie drogi gminnej na działkach nr 37 i 34 obręb Komiłowo; inwestycji celu publicznego dla zamierzenia inwestycyjnego polegającego na budowie sieci wodociągowej i kanalizacji sanitarnej na działkach nr 143 i 149 obręb Komorczyn</a:t>
            </a:r>
          </a:p>
          <a:p>
            <a:pPr algn="just"/>
            <a:r>
              <a:rPr lang="pl-PL" sz="1050" dirty="0"/>
              <a:t>Wydano 4 decyzje w sprawie ustalenia warunków zabudowy  dla wyżej wymienionych decyzji </a:t>
            </a:r>
          </a:p>
          <a:p>
            <a:pPr algn="just"/>
            <a:r>
              <a:rPr lang="pl-PL" sz="1050" dirty="0"/>
              <a:t>Wszczęto 2 postępowania w przedmiocie wydania decyzji o warunkach zabudowy </a:t>
            </a:r>
          </a:p>
          <a:p>
            <a:pPr marL="0" indent="0">
              <a:buNone/>
            </a:pP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2824137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B9520-49F6-2BA8-1508-A29CC4553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1E95E-F9A1-D48D-61A3-2F94C2C4F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585216"/>
            <a:ext cx="7543800" cy="557784"/>
          </a:xfrm>
        </p:spPr>
        <p:txBody>
          <a:bodyPr>
            <a:normAutofit/>
          </a:bodyPr>
          <a:lstStyle/>
          <a:p>
            <a:r>
              <a:rPr lang="pl-PL" sz="1500" dirty="0"/>
              <a:t>Referat Gospodarki Komunalnej i Mieszkaniowej (GKM)</a:t>
            </a: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DF7DE6-5155-0192-CD0B-420B331E5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143000"/>
            <a:ext cx="7543800" cy="5285232"/>
          </a:xfrm>
        </p:spPr>
        <p:txBody>
          <a:bodyPr>
            <a:normAutofit fontScale="55000" lnSpcReduction="20000"/>
          </a:bodyPr>
          <a:lstStyle/>
          <a:p>
            <a:pPr lvl="0" algn="just"/>
            <a:r>
              <a:rPr lang="pl-PL" dirty="0"/>
              <a:t>Kontrole nieruchomości zamieszkałych, wspólnie ze Strażą Miejską, pod kątem weryfikacji ilości osób faktycznie zamieszkujących nieruchomość, a ilością osób zgłoszonych do systemu odpadowego oraz kontrole nieruchomości niezamieszkałych pod kątem wywiązywania się z zapisów ustawy o utrzymaniu czystości i porządku na terenie gminy;</a:t>
            </a:r>
          </a:p>
          <a:p>
            <a:pPr lvl="0" algn="just"/>
            <a:r>
              <a:rPr lang="pl-PL" dirty="0"/>
              <a:t>Wydano 4 decyzje administracyjne w przedmiocie naliczenia prawidłowej opłaty za gospodarowanie odpadami komunalnymi;</a:t>
            </a:r>
          </a:p>
          <a:p>
            <a:pPr lvl="0" algn="just"/>
            <a:r>
              <a:rPr lang="pl-PL" dirty="0"/>
              <a:t>Wprowadzono do systemu odpadowego 67 deklaracji o wysokości opłaty za gospodarowanie odpadami komunalnymi oraz zweryfikowano dane w zakresie zgodności deklaracji istniejących w systemie odpadowym, a ewidencją osób zmarłych oraz urodzonych w przedmiotowym okresie;</a:t>
            </a:r>
          </a:p>
          <a:p>
            <a:pPr lvl="0" algn="just"/>
            <a:r>
              <a:rPr lang="pl-PL" dirty="0" err="1"/>
              <a:t>Bieżacy</a:t>
            </a:r>
            <a:r>
              <a:rPr lang="pl-PL" dirty="0"/>
              <a:t> nadzór nad realizacją zadań powierzonych podmiotowi odbierającemu odpady komunalne od właścicieli nieruchomości;</a:t>
            </a:r>
          </a:p>
          <a:p>
            <a:pPr lvl="0" algn="just"/>
            <a:r>
              <a:rPr lang="pl-PL" dirty="0"/>
              <a:t>Zweryfikowano 6 wniosków o możliwość uzyskania dofinansowania w ramach programu usuwania wyrobów zawierających azbest w roku 2026 z terenu gminy Kobylnica;</a:t>
            </a:r>
          </a:p>
          <a:p>
            <a:pPr lvl="0" algn="just"/>
            <a:r>
              <a:rPr lang="pl-PL" dirty="0"/>
              <a:t>Wydano 1 decyzję administracyjną w sprawie usunięcia odpadów gruzu budowlanego z miejsca nieprzeznaczonego do ich składowania lub magazynowania w miejscowości Kruszynie;</a:t>
            </a:r>
          </a:p>
          <a:p>
            <a:pPr lvl="0" algn="just"/>
            <a:r>
              <a:rPr lang="pl-PL" dirty="0"/>
              <a:t>Rozpoczęto prace z podmiotami zewnętrznymi nad przygotowaniem szacowania zadania przetargowego dotyczącego odbioru i transportu odpadów komunalnych odbieranych z nieruchomości zamieszkałych w latach 2027-2028;</a:t>
            </a:r>
          </a:p>
          <a:p>
            <a:pPr lvl="0" algn="just"/>
            <a:r>
              <a:rPr lang="pl-PL" dirty="0"/>
              <a:t>Przeprowadzono zebranie z mieszkańcami komunalnych budynków wielorodzinnych w Kwakowie przy ul. Spacerowej 14 i 16, w celu omówienia usług sprzątania klatek schodowych przez firmę zewnętrzną;</a:t>
            </a:r>
          </a:p>
          <a:p>
            <a:pPr lvl="0" algn="just"/>
            <a:r>
              <a:rPr lang="pl-PL" dirty="0"/>
              <a:t>Przeprowadzono przeglądy lokali mieszkalnych oraz klatek schodowych w zakresie utrzymania czystości i porządku oraz stanu technicznego lokali na terenie Gminy Kobylnica;</a:t>
            </a:r>
          </a:p>
          <a:p>
            <a:pPr lvl="0" algn="just"/>
            <a:r>
              <a:rPr lang="pl-PL" dirty="0"/>
              <a:t>Wydano 25 decyzji administracyjnych dotyczących zarządzania pasem drogowym;</a:t>
            </a:r>
          </a:p>
          <a:p>
            <a:pPr lvl="0" algn="just"/>
            <a:r>
              <a:rPr lang="pl-PL" dirty="0"/>
              <a:t>Wydano 9 uzgodnień lokalizacji sieci oraz przyłączy światłowodowych, energetycznych oraz gazowych w drogach wewnętrznych;</a:t>
            </a:r>
          </a:p>
          <a:p>
            <a:pPr lvl="0" algn="just"/>
            <a:r>
              <a:rPr lang="pl-PL" dirty="0"/>
              <a:t>Wydano 4 decyzje + 4 zgody na lokalizacje zjazdu z dróg publicznych oraz wewnętrznych.</a:t>
            </a:r>
          </a:p>
          <a:p>
            <a:pPr marL="0" indent="0">
              <a:buNone/>
            </a:pP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217835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99315-2E8A-BEC8-D3A4-0B6A979C2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A829CE-22E0-2350-7122-B042824A3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109728"/>
            <a:ext cx="8026146" cy="914400"/>
          </a:xfrm>
        </p:spPr>
        <p:txBody>
          <a:bodyPr>
            <a:normAutofit/>
          </a:bodyPr>
          <a:lstStyle/>
          <a:p>
            <a:r>
              <a:rPr lang="pl-PL" sz="1500" dirty="0"/>
              <a:t>Referat Inwestycji (GIF)</a:t>
            </a: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D6D73E-5422-DA9E-8B15-015392230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86" y="685800"/>
            <a:ext cx="7543800" cy="5934456"/>
          </a:xfrm>
        </p:spPr>
        <p:txBody>
          <a:bodyPr>
            <a:normAutofit/>
          </a:bodyPr>
          <a:lstStyle/>
          <a:p>
            <a:pPr algn="just"/>
            <a:endParaRPr lang="pl-PL" sz="1100" dirty="0"/>
          </a:p>
          <a:p>
            <a:pPr algn="just"/>
            <a:endParaRPr lang="pl-PL" sz="1100" dirty="0"/>
          </a:p>
          <a:p>
            <a:pPr algn="just"/>
            <a:endParaRPr lang="pl-PL" sz="11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14D3E9C-56DB-E419-DC1A-BC3D3138A787}"/>
              </a:ext>
            </a:extLst>
          </p:cNvPr>
          <p:cNvSpPr txBox="1"/>
          <p:nvPr/>
        </p:nvSpPr>
        <p:spPr>
          <a:xfrm>
            <a:off x="237744" y="685800"/>
            <a:ext cx="7799832" cy="4824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19.06.2026 r. nastąpił odbiór inwestycji pn. „Utworzenie 32 nowych miejsc opieki dla dzieci w wieku do 3 lat w ramach nowej instytucji – Żłobka w Gminie Kobylnica przy ul. Młyńskiej 21a, 76 – 251 Kobylnica”. Wykonawcą była firma: LEHMANN Sp. z o.o. Sp. k. Koszt robót budowlanych wyniósł: 1 075 118,92 zł.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17.06.2026 r. nastąpił odbiór inwestycji pn. „Budowa ulicy Wiśniowej w Kobylnicy wraz z budową infrastruktury towarzyszącej”. Wykonawcą była firma: Zakład Robót Drogowych FRAGES Franciszek 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Gesner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. Koszt robót budowlanych wyniósł: 473 298,13 zł.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19.06.2026 r. nastąpił odbiór inwestycji pn. „Przebudowa ciągu dróg gminnych nr 114209G (ul. Szczecińska) w miejscowości Kobylnica i 114210G (ul. Słupska) w miejscowości Bolesławice”. Wykonawcą była firma: KRĘŻEL Sp. z o.o. Koszt robót budowlanych wyniósł: 5 937 688,47 zł.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29.05.2026 r. została podpisana umowa z firmą 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Hauzer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Architektura Piotr 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Hauzer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na wykonanie dokumentacji projektowo-kosztorysowej dot. budowy pomnika upamiętniającego historię Wojska Polskiego i tradycję oręża polskiego w Mieście Kobylnica, na działce nr 714/7, obręb Kobylnica. Koszt dokumentacji wynosi: 43.050,00 zł. Termin wykonania dokumentacji: do końca września 2026 r.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17.06.2026 r. została podpisana umowa z firmą Kompleksowe Usługi Doradcze Maciej 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Gabory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na wykonanie dokumentacji - Planu Rozwoju Sieci Drogowej na terenie Gminy Kobylnica na lata 2027-2032, poprzez aktualizację „Planu Rozwoju Sieci Drogowej na terenie Gminy Kobylnica na lata 2021-2026”. Koszt dokumentacji: 23 739,00 zł. Termin wykonania dokumentacji: do 18 grudnia 2026 r.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08.06.2026 r. została podpisana umowa z firmą Usługowa SJ SYSTEM Jerzy Sajek z siedzibą w m. Widzino na Opracowanie wielobranżowej dokumentacji projektowo-kosztorysowej budowy zbiornika 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retencyjno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– rozsączającego w Kobylnicy w ramach zadania inwestycyjnego „Budowa zbiornika retencyjnego oraz rozwój zielonej infrastruktury na terenie Gminy Kobylnica”. Kost dokumentacji: 147 600,00 zł. Termin wykonania dokumentacji: do 18 grudnia 2026 r.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12.06.2026 r. została podpisana umowa z firmą TRAINER OUTDOOR GYM Sp. z o.o. z siedzibą w Bydgoszczy na dostawę i montaż dwóch urządzeń fitness na placu zabaw w miejscowości Słonowice. Koszt dostawy wynosi: 7 553,43 zł. Termin dostawy i montażu to: 31 sierpień 2026 r.</a:t>
            </a:r>
          </a:p>
        </p:txBody>
      </p:sp>
    </p:spTree>
    <p:extLst>
      <p:ext uri="{BB962C8B-B14F-4D97-AF65-F5344CB8AC3E}">
        <p14:creationId xmlns:p14="http://schemas.microsoft.com/office/powerpoint/2010/main" val="204483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69C4D9-8AB4-BC2D-83E1-B5E60B7A4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" y="502920"/>
            <a:ext cx="7772400" cy="4553712"/>
          </a:xfrm>
        </p:spPr>
        <p:txBody>
          <a:bodyPr/>
          <a:lstStyle/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28.05.2026 r. została podpisana umowa z firmą „ KOSTRUBIEC MEBLE BIUROWE. S.M. 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Kostrubiec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Spółka Jawna” z siedzibą w Słupsku na dostawę i montaż mebli biurowych do żłobka miejskiego w Kobylnicy. Koszt dostawy wyniósł: 28 216,20 zł. Termin dostawy i montażu mebli to: 19 czerwca 2026 r. Zadanie zostało zakończone.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26.05.2026 r. została podpisana umowa z firmą „SAS Spółka z o.o. Sp.k.” z siedzibą w Zielonej Górze na dostawę i montaż mebli kuchennych do żłobka miejskiego w Kobylnicy. Koszt dostawy wyniósł: 37.600,00 zł. Termin dostawy i montażu mebli to: 22 czerwiec 2026 r. Zadanie zostało zakończone.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08.06.2026 r. została podpisana umowa z firmą „WENT-REM Sp. z o.o.” z siedzibą w m. Mirachowo na  termomodernizację budynku jednorodzinnego w miejscowości Wrząca, należącego do mieszkaniowego zasobu Gminy Kobylnica. Koszt inwestycji wynosi: 929 879,72 zł. Termin realizacji: do dnia 08 sierpnia 2026 r.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28.05.2026 r. została podpisana umowa z firmą ARCHENIKA sp. z o.o. z siedzibą w m. Poznaniu na wykonanie dokumentacji projektowo-kosztorysowej dla inwestycji dot. Utworzenia Centrum Integracji Kulturalnej i Społecznej w Kwakowie. Kost dokumentacji: 110 700,00 zł. Termin wykonania dokumentacji: do 6 grudnia 2026 r.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W dniu 29.05.2026 r. nastąpił odbiór inwestycji pn. „Odprowadzenie wód deszczowych z ul. Mikołajczyka w Kobylnicy (Etap II)" w ramach zadania pn. „Zarzadzanie wodami opadowymi i roztopowymi na terenie Gminy Kobylnica” Wykonawcą była firma: Przedsiębiorstwo „</a:t>
            </a: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Hydrogeobudowa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” Spółka z o.o. Koszt robót budowlanych wyniósł: 76 495,00 zł.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8876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0B5D8-E4DB-F932-820E-F5354B361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99F965-3E2F-5357-ECC0-E47D49046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201168"/>
            <a:ext cx="7543800" cy="539496"/>
          </a:xfrm>
        </p:spPr>
        <p:txBody>
          <a:bodyPr>
            <a:normAutofit fontScale="90000"/>
          </a:bodyPr>
          <a:lstStyle/>
          <a:p>
            <a:br>
              <a:rPr lang="pl-PL" sz="1500" dirty="0"/>
            </a:br>
            <a:r>
              <a:rPr lang="pl-PL" sz="1500" dirty="0"/>
              <a:t>Wieloosobowe stanowisko ds. pozyskiwania środków zewnętrznych</a:t>
            </a: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968AAB-B165-EC04-FA51-90E36D6BC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86" y="658368"/>
            <a:ext cx="7543800" cy="5623560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1050" dirty="0">
              <a:ea typeface="Calibri" panose="020F0502020204030204" pitchFamily="34" charset="0"/>
            </a:endParaRPr>
          </a:p>
          <a:p>
            <a:pPr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pl-PL" sz="105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5DFDD0C-1E2B-4BE2-2084-C8AD1CD11D5E}"/>
              </a:ext>
            </a:extLst>
          </p:cNvPr>
          <p:cNvSpPr txBox="1"/>
          <p:nvPr/>
        </p:nvSpPr>
        <p:spPr>
          <a:xfrm>
            <a:off x="192024" y="850392"/>
            <a:ext cx="8531352" cy="4434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Dnia 11.06.2026 roku Gmina Kobylnica zawarła z Wojewodą umowę na realizację zadania z zakresu Programu Ochrony Ludności i Obrony Cywilnej na rok 2026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Przedmiotem umowy jest udzielenie przez Wojewodę dotacji celowej w wysokości 38 100,00 zł z przeznaczeniem na realizację zadania mającego na celu przywrócenie pełnej sprawności technicznej urządzeń ostrzegania i alarmowania ludności na terenie gminy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zakres rzeczowy: remont, wymiana stacji obiektowych DSP – elementów systemu automatycznego alarmowania i powiadamiania ludności, które są zainstalowane w jednostkach Ochotniczych Straży Pożarnych w miejscowościach Wrząca, Sycewice oraz Sierakowo.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Termin realizacji do dnia 31.12.2026 roku.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Dnia 20.05.2026 r. Gmina zawarła umowę z BGK na realizację inwestycji w ramach „Programu TERMO” z premią MZG – oraz grantem MZG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Przedmiotem umowy jest udzielenie przez BGK dofinansowania w wysokości 431 223,61zł z przeznaczeniem na realizację zadania mającego na celu</a:t>
            </a:r>
            <a:r>
              <a:rPr lang="pl-PL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poprawę stanu technicznego mieszkaniowego zasobu gmin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zakres rzeczowy: Przedsięwzięcie obejmuje kompleksową termomodernizację budynku mieszkalnego zlokalizowanego pod adresem Wrząca 52 (w tym: modernizację instalacji centralnego ogrzewania oraz ciepłej wody użytkowej, ocieplenie elewacji, ocieplenie dachu, ocieplenie podłogi na gruncie, wymianę stolarki okiennej i drzwiowej, wymianę źródła ciepła)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Termin realizacji do dnia sierpień 2026 roku.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792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rewniana czcionka">
  <a:themeElements>
    <a:clrScheme name="Zielony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rewniana czcionk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łęboki cień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TM03090434[[fn=Drewniana czcionka]]</Template>
  <TotalTime>3216</TotalTime>
  <Words>4459</Words>
  <Application>Microsoft Office PowerPoint</Application>
  <PresentationFormat>Pokaz na ekranie (4:3)</PresentationFormat>
  <Paragraphs>256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5" baseType="lpstr">
      <vt:lpstr>Aptos</vt:lpstr>
      <vt:lpstr>Calibri</vt:lpstr>
      <vt:lpstr>Rockwell</vt:lpstr>
      <vt:lpstr>Rockwell Condensed</vt:lpstr>
      <vt:lpstr>Symbol</vt:lpstr>
      <vt:lpstr>Times New Roman</vt:lpstr>
      <vt:lpstr>Wingdings</vt:lpstr>
      <vt:lpstr>Drewniana czcionka</vt:lpstr>
      <vt:lpstr>Sprawozdanie Burmistrza z działalności w okresie międzysesyjnym</vt:lpstr>
      <vt:lpstr>Kalendarz Burmistrza </vt:lpstr>
      <vt:lpstr>Prezentacja programu PowerPoint</vt:lpstr>
      <vt:lpstr> Działalność burmistrza jako kierownika jednostki Referat Spraw Obywatelskich i Działalności Gospodarczej (GRS)</vt:lpstr>
      <vt:lpstr>Referat Budownictwa, Gospodarki Przestrzennej i Ochrony Środowiska (GPŚ) </vt:lpstr>
      <vt:lpstr>Referat Gospodarki Komunalnej i Mieszkaniowej (GKM) </vt:lpstr>
      <vt:lpstr>Referat Inwestycji (GIF) </vt:lpstr>
      <vt:lpstr>Prezentacja programu PowerPoint</vt:lpstr>
      <vt:lpstr> Wieloosobowe stanowisko ds. pozyskiwania środków zewnętrznych </vt:lpstr>
      <vt:lpstr>Stanowisko Ochrony informacji niejawnych I OCHRONY DANYCH</vt:lpstr>
      <vt:lpstr> DZIAŁALNOŚĆ JEDNOSTEK ORGANIZACYJNYCH POD NADZOREM i we współpracy z Burmistrzem  centrum usług wspólnych  </vt:lpstr>
      <vt:lpstr>II. Realizacja zadań w zakresie bieżącego utrzymania dróg gminnych i obiektów Dział Obsługi Technicznej  </vt:lpstr>
      <vt:lpstr>Prezentacja programu PowerPoint</vt:lpstr>
      <vt:lpstr>Prezentacja programu PowerPoint</vt:lpstr>
      <vt:lpstr> ośrodek pomocy społecznej  </vt:lpstr>
      <vt:lpstr> w zakresie działalności kulturalnej, Centrum kultury i promocji, biblioteka miejska</vt:lpstr>
      <vt:lpstr>Referat Straży Miejskiej (GSG)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Sprawozdanie z działalności Burmistrza w okresie międzysesyjnym</dc:title>
  <dc:creator>Anna Gliniecka - Woś</dc:creator>
  <cp:lastModifiedBy>Agnieszka Walawicz</cp:lastModifiedBy>
  <cp:revision>100</cp:revision>
  <cp:lastPrinted>2026-04-16T12:18:10Z</cp:lastPrinted>
  <dcterms:created xsi:type="dcterms:W3CDTF">2026-01-05T09:24:31Z</dcterms:created>
  <dcterms:modified xsi:type="dcterms:W3CDTF">2026-06-24T13:03:39Z</dcterms:modified>
</cp:coreProperties>
</file>