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4" r:id="rId1"/>
  </p:sldMasterIdLst>
  <p:notesMasterIdLst>
    <p:notesMasterId r:id="rId22"/>
  </p:notesMasterIdLst>
  <p:sldIdLst>
    <p:sldId id="256" r:id="rId2"/>
    <p:sldId id="257" r:id="rId3"/>
    <p:sldId id="276" r:id="rId4"/>
    <p:sldId id="295" r:id="rId5"/>
    <p:sldId id="264" r:id="rId6"/>
    <p:sldId id="297" r:id="rId7"/>
    <p:sldId id="298" r:id="rId8"/>
    <p:sldId id="283" r:id="rId9"/>
    <p:sldId id="296" r:id="rId10"/>
    <p:sldId id="266" r:id="rId11"/>
    <p:sldId id="269" r:id="rId12"/>
    <p:sldId id="284" r:id="rId13"/>
    <p:sldId id="286" r:id="rId14"/>
    <p:sldId id="272" r:id="rId15"/>
    <p:sldId id="292" r:id="rId16"/>
    <p:sldId id="293" r:id="rId17"/>
    <p:sldId id="294" r:id="rId18"/>
    <p:sldId id="273" r:id="rId19"/>
    <p:sldId id="285" r:id="rId20"/>
    <p:sldId id="291" r:id="rId2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8972A6-56A0-A3DB-BE52-63CA32B12EC0}" name="Agnieszka Żukowska" initials="AŻ" userId="S-1-5-21-3192985907-1993675409-3846385342-211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8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r">
              <a:defRPr sz="1200"/>
            </a:lvl1pPr>
          </a:lstStyle>
          <a:p>
            <a:fld id="{8962B351-99FD-4BA5-8AE0-B054E2EE0C6C}" type="datetimeFigureOut">
              <a:rPr lang="pl-PL" smtClean="0"/>
              <a:t>26.08.2026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9" tIns="45719" rIns="91439" bIns="45719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9"/>
            <a:ext cx="5438775" cy="3908425"/>
          </a:xfrm>
          <a:prstGeom prst="rect">
            <a:avLst/>
          </a:prstGeom>
        </p:spPr>
        <p:txBody>
          <a:bodyPr vert="horz" lIns="91439" tIns="45719" rIns="91439" bIns="45719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r">
              <a:defRPr sz="1200"/>
            </a:lvl1pPr>
          </a:lstStyle>
          <a:p>
            <a:fld id="{B028657F-EC80-4840-9C0E-A79BA6BD6D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8878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9D58-C48C-397C-642D-4654F805D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37947C4-7B61-6C49-14D3-EA87690C9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DDF69D1-13A8-56D5-ED56-25E9E29015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9CEE37A-B9E8-42D3-F3EF-6D94C7B0A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8657F-EC80-4840-9C0E-A79BA6BD6DF0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5420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77FD-39B1-446D-B0FE-3F0B7DF4F56E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502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D630-80E4-4BBF-9C8F-A2AC10FF2B23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532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8801F-CBAE-477A-80BD-57FBF68DD1C7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48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8EE0C-AED9-4817-9192-97EAA275B341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44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ADD1A8A-FB40-428F-9346-CE963210D453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1</a:t>
            </a:r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508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7D24A-6E4B-4B10-A048-4ED8A1018717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74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9B9FB-4C41-40FB-AAE0-312F6AE608E5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091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CBB29B2-4621-4296-9C33-43DCBAD0F707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17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B063-F98E-4A01-A67A-718CD337AE56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817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47A77-6540-43A7-90D6-ACBABBC3D25C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912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253A-D48B-4492-9AD0-66797865BB87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351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7E40C46-E0CF-4327-A6F1-7B806B5BB511}" type="datetime1">
              <a:rPr lang="en-US" smtClean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9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ip.kobylnica.pl/zarzadzenia/25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39B858-4474-B76E-0D44-205513416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942" y="1399032"/>
            <a:ext cx="7593330" cy="3035808"/>
          </a:xfrm>
        </p:spPr>
        <p:txBody>
          <a:bodyPr/>
          <a:lstStyle/>
          <a:p>
            <a:r>
              <a:rPr lang="pl-PL" sz="2100" dirty="0"/>
              <a:t>Sprawozdanie Burmistrza z działalności w okresie międzysesyjnym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0257CFB-60E2-8FC2-295C-115E689ED4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>
                <a:latin typeface="+mj-lt"/>
                <a:cs typeface="Times New Roman" panose="02020603050405020304" pitchFamily="18" charset="0"/>
              </a:rPr>
              <a:t>Za okres od 25.06.2026 r.  do 27.08.2026 r.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0EE415-7962-5A31-A117-CD412C4CA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332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99315-2E8A-BEC8-D3A4-0B6A979C2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A829CE-22E0-2350-7122-B042824A3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109728"/>
            <a:ext cx="8026146" cy="914400"/>
          </a:xfrm>
        </p:spPr>
        <p:txBody>
          <a:bodyPr>
            <a:normAutofit/>
          </a:bodyPr>
          <a:lstStyle/>
          <a:p>
            <a:r>
              <a:rPr lang="pl-PL" sz="1500" dirty="0"/>
              <a:t>Referat Inwestycji (GIF)</a:t>
            </a: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D6D73E-5422-DA9E-8B15-015392230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594" y="685800"/>
            <a:ext cx="8165592" cy="5934456"/>
          </a:xfrm>
        </p:spPr>
        <p:txBody>
          <a:bodyPr>
            <a:normAutofit/>
          </a:bodyPr>
          <a:lstStyle/>
          <a:p>
            <a:pPr algn="just"/>
            <a:endParaRPr lang="pl-PL" sz="1100" dirty="0"/>
          </a:p>
          <a:p>
            <a:pPr algn="just"/>
            <a:endParaRPr lang="pl-PL" sz="1100" dirty="0"/>
          </a:p>
          <a:p>
            <a:pPr algn="just"/>
            <a:endParaRPr lang="pl-PL" sz="1100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A6AE535-E22D-D6FC-3AED-3922D4C38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V="1">
            <a:off x="685800" y="7040880"/>
            <a:ext cx="4745736" cy="5943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F65755-D579-71A5-D352-9AEDFC714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2DBD713-D53E-3BDA-697D-DC0480DAEAA3}"/>
              </a:ext>
            </a:extLst>
          </p:cNvPr>
          <p:cNvSpPr txBox="1"/>
          <p:nvPr/>
        </p:nvSpPr>
        <p:spPr>
          <a:xfrm>
            <a:off x="530352" y="612648"/>
            <a:ext cx="816559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/>
              <a:t>W dniu </a:t>
            </a:r>
            <a:r>
              <a:rPr lang="pl-PL" sz="1200" b="1" dirty="0"/>
              <a:t>27.07.2026 r. </a:t>
            </a:r>
            <a:r>
              <a:rPr lang="pl-PL" sz="1200" dirty="0"/>
              <a:t>dokonano odbioru inwestycji pn. „Budowa drogi gminnej położonej na działce nr 224 w miejscowości Kruszyna”. Wartość robót wyniosła 178 065,50 zł, w tym 20 056,00 zł ze środków Funduszu Sołeckiego Kruszyna. Wykonawcą inwestycji było Przedsiębiorstwo Handlowo-Usługowe „LOREK” Piotr Lorek.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/>
              <a:t>W dniu </a:t>
            </a:r>
            <a:r>
              <a:rPr lang="pl-PL" sz="1200" b="1" dirty="0"/>
              <a:t>20.08.2026 r</a:t>
            </a:r>
            <a:r>
              <a:rPr lang="pl-PL" sz="1200" dirty="0"/>
              <a:t>. dokonano odbioru inwestycji pn. „Termomodernizacja budynku jednorodzinnego należącego do mieszkaniowego zasobu Gminy Kobylnica” – zadanie nr 2: termomodernizacja budynku jednorodzinnego w miejscowości Wrząca. Wykonawcą była firma WENT-REM Sp. z o.o. z siedzibą w Mirachowie. Wartość robót budowlanych wyniosła 1 031 092,45 zł, w tym 431 223,61 zł dofinansowania.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/>
              <a:t>W dniu </a:t>
            </a:r>
            <a:r>
              <a:rPr lang="pl-PL" sz="1200" b="1" dirty="0"/>
              <a:t>30.06.2026</a:t>
            </a:r>
            <a:r>
              <a:rPr lang="pl-PL" sz="1200" dirty="0"/>
              <a:t> r. zawarto umowę z firmą </a:t>
            </a:r>
            <a:r>
              <a:rPr lang="pl-PL" sz="1200" dirty="0" err="1"/>
              <a:t>Hauzer</a:t>
            </a:r>
            <a:r>
              <a:rPr lang="pl-PL" sz="1200" dirty="0"/>
              <a:t> Architektura Piotr </a:t>
            </a:r>
            <a:r>
              <a:rPr lang="pl-PL" sz="1200" dirty="0" err="1"/>
              <a:t>Hauzer</a:t>
            </a:r>
            <a:r>
              <a:rPr lang="pl-PL" sz="1200" dirty="0"/>
              <a:t> na wykonanie dokumentacji projektowo-kosztorysowej dotyczącej budowy magazynu usługowego na potrzeby ochrony ludności i obrony cywilnej przy ul. Wodnej w Kobylnicy. Wartość dokumentacji wynosi 79 950,00 zł. Termin wykonania dokumentacji: do 15 września 2026 r.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/>
              <a:t>W dniu </a:t>
            </a:r>
            <a:r>
              <a:rPr lang="pl-PL" sz="1200" b="1" dirty="0"/>
              <a:t>18.08.202</a:t>
            </a:r>
            <a:r>
              <a:rPr lang="pl-PL" sz="1200" dirty="0"/>
              <a:t>6 r. zawarto umowę z firmą Moje </a:t>
            </a:r>
            <a:r>
              <a:rPr lang="pl-PL" sz="1200" dirty="0" err="1"/>
              <a:t>Bambino</a:t>
            </a:r>
            <a:r>
              <a:rPr lang="pl-PL" sz="1200" dirty="0"/>
              <a:t> Sp. z o.o. z siedzibą w Łodzi na dostawę i montaż wyposażenia żłobka gminnego przy ul. Młyńskiej 21A w Kobylnicy, w ramach zadania inwestycyjnego pn. „Utworzenie 32 nowych miejsc opieki dla dzieci w wieku do lat 3 w ramach nowej instytucji – Żłobka w Gminie Kobylnica przy ul. Młyńskiej 21A”. Wartość umowy wynosi 30 829,00 zł. Termin realizacji umowy: do 25 sierpnia 2026 r.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/>
              <a:t>W dniu </a:t>
            </a:r>
            <a:r>
              <a:rPr lang="pl-PL" sz="1200" b="1" dirty="0"/>
              <a:t>18.08.2026 r. </a:t>
            </a:r>
            <a:r>
              <a:rPr lang="pl-PL" sz="1200" dirty="0"/>
              <a:t>zawarto umowę z firmą MALTEA PIOTR URBAŃSKI z siedzibą w Słupsku na montaż kompletnego systemu monitoringu żłobka gminnego, w ramach zadania pn. „Utworzenie 32 nowych miejsc opieki dla dzieci w wieku do lat 3 w ramach nowej instytucji – Żłobka w Gminie Kobylnica przy ul. Młyńskiej 21A”. Wartość umowy wynosi 14 752,96 zł. Termin realizacji umowy: do 31 sierpnia 2026 r.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/>
              <a:t>W dniu </a:t>
            </a:r>
            <a:r>
              <a:rPr lang="pl-PL" sz="1200" b="1" dirty="0"/>
              <a:t>25.08.2026 r.</a:t>
            </a:r>
            <a:r>
              <a:rPr lang="pl-PL" sz="1200" dirty="0"/>
              <a:t> zawarto umowę z Józefem Kozłowskim, prowadzącym działalność gospodarczą w Tychowie, na realizację zadania pn. „Rozbudowa parku im. Pierwszych Mieszkańców Kobylnicy w miejscowości Kobylnica”.  Wartość umowy wynosi 467 277,00 zł. Termin realizacji: 4 miesiące od dnia zawarcia umowy.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/>
              <a:t>W dniu </a:t>
            </a:r>
            <a:r>
              <a:rPr lang="pl-PL" sz="1200" b="1" dirty="0"/>
              <a:t>30.06.2026 r.</a:t>
            </a:r>
            <a:r>
              <a:rPr lang="pl-PL" sz="1200" dirty="0"/>
              <a:t> zawarto umowę z firmą KRĘŻEL Sp. z o.o. na wykonanie robót budowlanych w ramach zadania pn. „Budowa drogi gminnej na działce nr 65 w miejscowości Kuleszewo” – etap I. Wartość umowy wynosi 132 452,32 zł, w tym 30 000,00 zł ze środków Funduszu Sołeckiego Kuleszewo. Termin realizacji: do 30 października 2026 r.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/>
              <a:t>W dniu </a:t>
            </a:r>
            <a:r>
              <a:rPr lang="pl-PL" sz="1200" b="1" dirty="0"/>
              <a:t>30.06.2026 r. </a:t>
            </a:r>
            <a:r>
              <a:rPr lang="pl-PL" sz="1200" dirty="0"/>
              <a:t>zawarto umowę z firmą Usługi Projektowe i Nadzory Drogowe Rafał </a:t>
            </a:r>
            <a:r>
              <a:rPr lang="pl-PL" sz="1200" dirty="0" err="1"/>
              <a:t>Gzylewski</a:t>
            </a:r>
            <a:r>
              <a:rPr lang="pl-PL" sz="1200" dirty="0"/>
              <a:t> na wykonanie dokumentacji projektowo-kosztorysowej dotyczącej budowy miejsc parkingowych w pasie drogowym drogi gminnej nr 114048G w miejscowości Komorczyn, w ramach zadania inwestycyjnego pn. „Budowa parkingu wzdłuż drogi gminnej w Komorczynie (FS Komorczyn)”. Wartość dokumentacji wynosi 23 000,00 zł. Termin wykonania dokumentacji: do końca listopada 2026 r.</a:t>
            </a:r>
          </a:p>
        </p:txBody>
      </p:sp>
    </p:spTree>
    <p:extLst>
      <p:ext uri="{BB962C8B-B14F-4D97-AF65-F5344CB8AC3E}">
        <p14:creationId xmlns:p14="http://schemas.microsoft.com/office/powerpoint/2010/main" val="2044833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0B5D8-E4DB-F932-820E-F5354B361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99F965-3E2F-5357-ECC0-E47D49046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201167"/>
            <a:ext cx="7543800" cy="1390565"/>
          </a:xfrm>
        </p:spPr>
        <p:txBody>
          <a:bodyPr>
            <a:normAutofit/>
          </a:bodyPr>
          <a:lstStyle/>
          <a:p>
            <a:br>
              <a:rPr lang="pl-PL" sz="1500" dirty="0"/>
            </a:br>
            <a:r>
              <a:rPr lang="pl-PL" sz="1800" dirty="0"/>
              <a:t>Wieloosobowe stanowisko ds. pozyskiwania środków zewnętrznych</a:t>
            </a: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968AAB-B165-EC04-FA51-90E36D6BC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86" y="658368"/>
            <a:ext cx="7543800" cy="5623560"/>
          </a:xfrm>
        </p:spPr>
        <p:txBody>
          <a:bodyPr>
            <a:normAutofit/>
          </a:bodyPr>
          <a:lstStyle/>
          <a:p>
            <a:pPr>
              <a:buNone/>
            </a:pPr>
            <a:endParaRPr lang="pl-PL" sz="1050" dirty="0">
              <a:ea typeface="Calibri" panose="020F0502020204030204" pitchFamily="34" charset="0"/>
            </a:endParaRPr>
          </a:p>
          <a:p>
            <a:pPr>
              <a:buNone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pl-PL" sz="1050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8A98D9F-5F9F-BF9B-F177-DCF9DCDD7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7DF44B2-8E7E-A734-1929-C988F2AF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F98EDC6-C720-46A9-CEE8-7C7DD09F2F4A}"/>
              </a:ext>
            </a:extLst>
          </p:cNvPr>
          <p:cNvSpPr txBox="1"/>
          <p:nvPr/>
        </p:nvSpPr>
        <p:spPr>
          <a:xfrm>
            <a:off x="665226" y="1303866"/>
            <a:ext cx="76763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pl-PL" sz="1200" dirty="0"/>
              <a:t>W dniu </a:t>
            </a:r>
            <a:r>
              <a:rPr lang="pl-PL" sz="1200" b="1" dirty="0"/>
              <a:t>25.06.2026 r. </a:t>
            </a:r>
            <a:r>
              <a:rPr lang="pl-PL" sz="1200" dirty="0"/>
              <a:t>Gmina Kobylnica zawarła z Województwem Pomorskim umowę nr 19G/WBG-OGR/2026 o udzielenie dotacji na realizację zadania polegającego na budowie drogi dojazdowej do gruntów rolnych, tj. budowie drogi gminnej nr 114206G w miejscowości Kobylnica – etap II. Gminie Kobylnica przyznano dotację w wysokości do 124 800,00 zł. Termin realizacji umowy: do 15.11.2026 r.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pl-PL" sz="1200" dirty="0"/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pl-PL" sz="1200" dirty="0"/>
              <a:t>W dniu </a:t>
            </a:r>
            <a:r>
              <a:rPr lang="pl-PL" sz="1200" b="1" dirty="0"/>
              <a:t>12.08.2026 r.</a:t>
            </a:r>
            <a:r>
              <a:rPr lang="pl-PL" sz="1200" dirty="0"/>
              <a:t> Gmina Kobylnica zawarła z Wojewódzkim Funduszem Ochrony Środowiska i Gospodarki Wodnej w Gdańsku umowę dotacji nr WFOŚ/D/III-51.S/1096/2026 na dofinansowanie realizacji zadania pn. „Zwalczanie inwazyjnego gatunku obcego, tj. barszczu Sosnowskiego, na terenie Gminy Kobylnica”. Gminie Kobylnica przyznano dotację w wysokości do 45 000,00 zł. Termin realizacji umowy: do 31.12.2026 r.</a:t>
            </a:r>
          </a:p>
        </p:txBody>
      </p:sp>
    </p:spTree>
    <p:extLst>
      <p:ext uri="{BB962C8B-B14F-4D97-AF65-F5344CB8AC3E}">
        <p14:creationId xmlns:p14="http://schemas.microsoft.com/office/powerpoint/2010/main" val="2543792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031F317-1811-069C-C4AA-C3FA77A40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7772400" cy="640080"/>
          </a:xfrm>
        </p:spPr>
        <p:txBody>
          <a:bodyPr>
            <a:normAutofit/>
          </a:bodyPr>
          <a:lstStyle/>
          <a:p>
            <a:r>
              <a:rPr lang="pl-PL" sz="1400" dirty="0"/>
              <a:t>Stanowisko Ochrony informacji niejawnych I OCHRONY DANYCH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7A10E33-7294-F4B1-D5E5-AB0A1BDC5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63624"/>
            <a:ext cx="7772400" cy="4608576"/>
          </a:xfrm>
        </p:spPr>
        <p:txBody>
          <a:bodyPr>
            <a:normAutofit/>
          </a:bodyPr>
          <a:lstStyle/>
          <a:p>
            <a:pPr algn="just"/>
            <a:r>
              <a:rPr lang="pl-PL" sz="1200" dirty="0"/>
              <a:t>W okresie od 25 czerwca do 22 sierpnia 2026 r. </a:t>
            </a:r>
            <a:r>
              <a:rPr lang="pl-PL" sz="1200" b="1" dirty="0"/>
              <a:t>realizowano zadania związane ze świadczeniami na rzecz </a:t>
            </a:r>
            <a:r>
              <a:rPr lang="pl-PL" sz="1200" b="1" dirty="0" err="1"/>
              <a:t>obrony.</a:t>
            </a:r>
            <a:r>
              <a:rPr lang="pl-PL" sz="1200" dirty="0" err="1"/>
              <a:t>Wydano</a:t>
            </a:r>
            <a:r>
              <a:rPr lang="pl-PL" sz="1200" dirty="0"/>
              <a:t> </a:t>
            </a:r>
            <a:r>
              <a:rPr lang="pl-PL" sz="1200" b="1" dirty="0"/>
              <a:t>3 decyzje administracyjne</a:t>
            </a:r>
            <a:r>
              <a:rPr lang="pl-PL" sz="1200" dirty="0"/>
              <a:t> dotyczące przeznaczenia mieszkańców Gminy Kobylnica do wykonania świadczeń osobistych na rzecz obrony oraz wystąpiono do Wojskowych Centrów Rekrutacji w Koszalinie i Słupsku z wnioskami o nałożenie takich świadczeń.</a:t>
            </a:r>
          </a:p>
          <a:p>
            <a:pPr algn="just"/>
            <a:r>
              <a:rPr lang="pl-PL" sz="1200" b="1" dirty="0"/>
              <a:t>W zakresie świadczeń rzeczowych</a:t>
            </a:r>
            <a:r>
              <a:rPr lang="pl-PL" sz="1200" dirty="0"/>
              <a:t> wydano </a:t>
            </a:r>
            <a:r>
              <a:rPr lang="pl-PL" sz="1200" b="1" dirty="0"/>
              <a:t>2 decyzje uchylające</a:t>
            </a:r>
            <a:r>
              <a:rPr lang="pl-PL" sz="1200" dirty="0"/>
              <a:t> wcześniejsze rozstrzygnięcia wobec dwóch podmiotów gospodarczych oraz </a:t>
            </a:r>
            <a:r>
              <a:rPr lang="pl-PL" sz="1200" b="1" dirty="0"/>
              <a:t>14 decyzji dotyczących 14 pojazdów</a:t>
            </a:r>
            <a:r>
              <a:rPr lang="pl-PL" sz="1200" dirty="0"/>
              <a:t> przeznaczonych do używania przez jednostki wojskowe w razie ogłoszenia mobilizacji lub wojny. Przeprowadzono również oględziny środków transportowych i maszyn objętych świadczeniami rzeczowymi.</a:t>
            </a:r>
          </a:p>
          <a:p>
            <a:pPr algn="just"/>
            <a:r>
              <a:rPr lang="pl-PL" sz="1200" b="1" dirty="0"/>
              <a:t>W obszarze sprawozdawczości i organizacji</a:t>
            </a:r>
            <a:r>
              <a:rPr lang="pl-PL" sz="1200" dirty="0"/>
              <a:t> opracowano i przekazano Wojewodzie Pomorskiemu </a:t>
            </a:r>
            <a:r>
              <a:rPr lang="pl-PL" sz="1200" b="1" dirty="0"/>
              <a:t>2 zestawienia </a:t>
            </a:r>
            <a:r>
              <a:rPr lang="pl-PL" sz="1200" dirty="0"/>
              <a:t>dotyczące realizacji świadczeń osobistych i rzeczowych na terenie gminy. Wydano ponadto </a:t>
            </a:r>
            <a:r>
              <a:rPr lang="pl-PL" sz="1200" b="1" dirty="0"/>
              <a:t>17 upoważnień</a:t>
            </a:r>
            <a:r>
              <a:rPr lang="pl-PL" sz="1200" dirty="0"/>
              <a:t> do przetwarzania danych osobowych i przeprowadzono </a:t>
            </a:r>
            <a:r>
              <a:rPr lang="pl-PL" sz="1200" b="1" dirty="0"/>
              <a:t>17 szkoleń</a:t>
            </a:r>
            <a:r>
              <a:rPr lang="pl-PL" sz="1200" dirty="0"/>
              <a:t> z zakresu ochrony danych osobowych. Przygotowano także projekt dokumentacji dotyczącej funkcjonowania stanowiska kierowania w rezerwowym miejscu pracy.</a:t>
            </a:r>
          </a:p>
          <a:p>
            <a:endParaRPr lang="pl-PL" dirty="0"/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6FA1B30A-B587-4E74-ED9C-881FA3394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A510588-EF32-2A88-5358-596E7573C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953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CC6350-959F-ED47-ABFC-394729314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521208"/>
          </a:xfrm>
        </p:spPr>
        <p:txBody>
          <a:bodyPr>
            <a:normAutofit/>
          </a:bodyPr>
          <a:lstStyle/>
          <a:p>
            <a:r>
              <a:rPr lang="pl-PL" sz="1600" dirty="0"/>
              <a:t>Referat Straży Miejskiej (GSG)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15A9C0-31E2-F85B-9604-243326D0E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216152"/>
            <a:ext cx="7772400" cy="51572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200" dirty="0"/>
              <a:t>W okresie międzysesyjnym, obejmującym lipiec i sierpień 2026 r., Straż Miejska w Kobylnicy realizowała zadania związane z utrzymaniem porządku i bezpieczeństwa na terenie gminy.</a:t>
            </a:r>
          </a:p>
          <a:p>
            <a:pPr algn="just"/>
            <a:r>
              <a:rPr lang="pl-PL" sz="1200" dirty="0"/>
              <a:t>Wspólnie z pracownikami Referatu GKM Urzędu Miejskiego w Kobylnicy prowadzono kontrole posesji w zakresie przestrzegania przepisów dotyczących utrzymania czystości i porządku w gminie. Kontrolami objęto również nieruchomości niezamieszkałe, na których powstają odpady komunalne, w tym nieruchomości wykorzystywane do prowadzenia działalności gospodarczej.</a:t>
            </a:r>
          </a:p>
          <a:p>
            <a:pPr algn="just"/>
            <a:r>
              <a:rPr lang="pl-PL" sz="1200" dirty="0"/>
              <a:t>W ramach codziennych patroli podejmowano działania wobec przypadków niewłaściwego gospodarowania odpadami, w szczególności ich spalania, a także kontrolowano miejsca występowania dzikich wysypisk. Zwracano również uwagę na gałęzie drzew i żywopłoty ograniczające widoczność i mogące stwarzać zagrożenie w ruchu drogowym.</a:t>
            </a:r>
          </a:p>
          <a:p>
            <a:pPr algn="just"/>
            <a:r>
              <a:rPr lang="pl-PL" sz="1200" dirty="0"/>
              <a:t>Na wnioski mieszkańców realizowano działania związane ze sterylizacją i kastracją kotów wolno żyjących, zgodnie z obowiązującym Programem opieki nad zwierzętami bezdomnymi oraz zapobiegania bezdomności zwierząt.</a:t>
            </a:r>
          </a:p>
          <a:p>
            <a:pPr algn="just"/>
            <a:r>
              <a:rPr lang="pl-PL" sz="1200" dirty="0"/>
              <a:t>W związku ze zgłoszeniami dotyczącymi pojawiania się dzikiej zwierzyny, w szczególności dzików, podejmowano działania prewencyjne z wykorzystaniem środków odstraszających.</a:t>
            </a:r>
          </a:p>
          <a:p>
            <a:pPr algn="just"/>
            <a:r>
              <a:rPr lang="pl-PL" sz="1200" dirty="0"/>
              <a:t>Straż Miejska zabezpieczała również wydarzenia odbywające się na terenie gminy, w tym XVI Nocny Turniej Piłki Nożnej w Kwakowie oraz mecz w Sycewicach.</a:t>
            </a:r>
          </a:p>
          <a:p>
            <a:pPr algn="just"/>
            <a:r>
              <a:rPr lang="pl-PL" sz="1200" dirty="0"/>
              <a:t>Ponadto realizowano wspólne służby z funkcjonariuszami Posterunku Policji w Kobylnicy. W trakcie patroli zwracano szczególną uwagę na wykroczenia w ruchu drogowym, w tym przypadki nieprawidłowego parkowania.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82341A9-7C03-7686-C948-EA007056D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123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81ED4-9AAC-05D8-4FF5-A3364BE4C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2E7EB5-A818-8555-9B9B-62AD95A83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329184"/>
            <a:ext cx="7543800" cy="841248"/>
          </a:xfrm>
        </p:spPr>
        <p:txBody>
          <a:bodyPr>
            <a:normAutofit fontScale="90000"/>
          </a:bodyPr>
          <a:lstStyle/>
          <a:p>
            <a:br>
              <a:rPr lang="pl-PL" sz="1500" dirty="0"/>
            </a:br>
            <a:r>
              <a:rPr lang="pl-PL" sz="1500" dirty="0"/>
              <a:t>DZIAŁALNOŚĆ JEDNOSTEK ORGANIZACYJNYCH POD NADZOREM i we współpracy z Burmistrzem</a:t>
            </a:r>
            <a:br>
              <a:rPr lang="pl-PL" sz="1500" dirty="0"/>
            </a:br>
            <a:r>
              <a:rPr lang="pl-PL" sz="1500" dirty="0"/>
              <a:t>centrum usług wspólnych</a:t>
            </a:r>
            <a:br>
              <a:rPr lang="pl-PL" sz="1500" dirty="0"/>
            </a:b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44A8CC-B28C-9720-2D5A-4CF2FD8AC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967" y="1014984"/>
            <a:ext cx="7543800" cy="5513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I. Oświata i sport</a:t>
            </a:r>
          </a:p>
          <a:p>
            <a:pPr marL="0" indent="0" algn="just">
              <a:buNone/>
            </a:pPr>
            <a:r>
              <a:rPr lang="pl-PL" sz="1200" dirty="0"/>
              <a:t>W okresie sprawozdawczym przeprowadzono weryfikację wniosków o stypendia dla uzdolnionych uczniów za rok szkolny 2025/2026, a także weryfikację uprawnień do kontynuacji wypłaty stypendiów przyznanych w latach ubiegłych. Wręczenie stypendiów zaplanowano na 25 sierpnia 2026 r. Przygotowano i przeprowadzono również egzamin dla nauczycieli ubiegających się o awans zawodowy na stopień nauczyciela mianowanego; wręczenie aktów zaplanowano na 25 sierpnia 2026 r.</a:t>
            </a:r>
          </a:p>
          <a:p>
            <a:pPr algn="just"/>
            <a:r>
              <a:rPr lang="pl-PL" sz="1200" dirty="0"/>
              <a:t>Przygotowano projekty uchwał dotyczące:</a:t>
            </a:r>
          </a:p>
          <a:p>
            <a:pPr lvl="0" algn="just"/>
            <a:r>
              <a:rPr lang="pl-PL" sz="1200" dirty="0"/>
              <a:t>regulaminu określającego wysokość stawek oraz szczegółowe warunki przyznawania nauczycielom dodatków za wysługę lat, motywacyjnego, funkcyjnego i za warunki pracy w szkołach prowadzonych przez Gminę Kobylnica;</a:t>
            </a:r>
          </a:p>
          <a:p>
            <a:pPr lvl="0" algn="just"/>
            <a:r>
              <a:rPr lang="pl-PL" sz="1200" dirty="0"/>
              <a:t>zasad udzielania i rozmiaru obniżek tygodniowego obowiązkowego wymiaru godzin zajęć nauczycielom pełniącym stanowiska kierownicze oraz określenia tygodniowego obowiązkowego wymiaru godzin zajęć niektórych nauczycieli zatrudnionych w szkołach i placówkach prowadzonych przez Gminę Kobylnica.</a:t>
            </a:r>
          </a:p>
          <a:p>
            <a:pPr algn="just"/>
            <a:r>
              <a:rPr lang="pl-PL" sz="1200" dirty="0"/>
              <a:t>Złożono wniosek o grant Fundacji LOTTO na organizację „VII Amatorskiego Turnieju Piłki Siatkowej Pracowników Samorządowych Powiatu Słupskiego o Puchar Starosty Słupskiego” w wysokości 9 160 zł. Złożono także wniosek o dofinansowanie zakupu pomocy dydaktycznych i wyposażenia </a:t>
            </a:r>
            <a:r>
              <a:rPr lang="pl-PL" sz="1200" dirty="0" err="1"/>
              <a:t>sal</a:t>
            </a:r>
            <a:r>
              <a:rPr lang="pl-PL" sz="1200" dirty="0"/>
              <a:t> przyrodniczych i technicznych w szkołach w ramach programu „Pracownie Kompas Jutra” – edycja 2026. Łączna wartość zadania wynosi 148 680 zł, w tym 118 944 zł dofinansowania oraz 29 736 zł wkładu własnego Gminy Kobylnica.</a:t>
            </a:r>
          </a:p>
          <a:p>
            <a:pPr algn="just"/>
            <a:r>
              <a:rPr lang="pl-PL" sz="1200" dirty="0"/>
              <a:t>Zorganizowano i koordynowano wydarzenie „Nocne Granie – Koszykówka 3x3” w Kwakowie – 4 lipca 2026 r., wymianę kolonijną dzieci z Gmin Kobylnica i Kościelisko w dniach 12–22 lipca 2026 r., kolonię dla dzieci z Gminy Walce w Gminie Kobylnica w dniach 30 czerwca–7 lipca 2026 r., Galę podsumowującą Rowerową Stolicę Polski – 10 lipca 2026 r. oraz XVI Nocny Turniej Piłki Nożnej w Kwakowie – 8 sierpnia 2026 r.</a:t>
            </a:r>
          </a:p>
          <a:p>
            <a:pPr marL="0" indent="0">
              <a:buNone/>
            </a:pPr>
            <a:endParaRPr lang="pl-PL" sz="1050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5DC5777-C2F1-D6FE-21F1-D18E49EF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728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>
            <a:extLst>
              <a:ext uri="{FF2B5EF4-FFF2-40B4-BE49-F238E27FC236}">
                <a16:creationId xmlns:a16="http://schemas.microsoft.com/office/drawing/2014/main" id="{61CAAEAF-0892-5AE6-876A-55623DBCF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7734"/>
            <a:ext cx="7772400" cy="507999"/>
          </a:xfrm>
        </p:spPr>
        <p:txBody>
          <a:bodyPr>
            <a:normAutofit/>
          </a:bodyPr>
          <a:lstStyle/>
          <a:p>
            <a:r>
              <a:rPr lang="pl-PL" sz="1400" dirty="0"/>
              <a:t>DZIAŁALNOŚĆ JEDNOSTEK ORGANIZACYJNYCH POD NADZOREM i we współpracy z Burmistrzem</a:t>
            </a:r>
            <a:br>
              <a:rPr lang="pl-PL" sz="1400" dirty="0"/>
            </a:br>
            <a:r>
              <a:rPr lang="pl-PL" sz="1400" dirty="0"/>
              <a:t>centrum usług wspólnych - cd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14A89FA8-328E-1A5D-2967-2416C370A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575734"/>
            <a:ext cx="7882467" cy="547793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pl-PL" sz="4800" b="1" dirty="0"/>
              <a:t>II. Bieżące utrzymanie budynków i obiektów</a:t>
            </a:r>
          </a:p>
          <a:p>
            <a:pPr algn="just"/>
            <a:r>
              <a:rPr lang="pl-PL" sz="4800" dirty="0"/>
              <a:t>W Szkole Podstawowej w Kobylnicy, w budynku przy ul. Szczypińskiej 30/1, wyremontowano jadalnię oraz wykonano miejscowe naprawy ścian i sufitów na korytarzu, uzupełniono ubytki, odtworzono powłoki malarskie i zabezpieczono lamperię lakierem akrylowym. Koszt prac wyniósł 5 904 zł brutto. W budynku przy ul. Głównej 63 konserwator szkoły prowadził fragmentaryczne naprawy ścian i posadzek.</a:t>
            </a:r>
          </a:p>
          <a:p>
            <a:pPr algn="just"/>
            <a:r>
              <a:rPr lang="pl-PL" sz="4800" dirty="0"/>
              <a:t>W SP Kwakowo w czasie wakacji wykonywano remonty </a:t>
            </a:r>
            <a:r>
              <a:rPr lang="pl-PL" sz="4800" dirty="0" err="1"/>
              <a:t>sal</a:t>
            </a:r>
            <a:r>
              <a:rPr lang="pl-PL" sz="4800" dirty="0"/>
              <a:t> lekcyjnych obejmujące uzupełnianie ubytków ścian i sufitów oraz malowanie pomieszczeń: oddziału przedszkolnego z szatnią, świetlicy szkolnej oraz </a:t>
            </a:r>
            <a:r>
              <a:rPr lang="pl-PL" sz="4800" dirty="0" err="1"/>
              <a:t>sal</a:t>
            </a:r>
            <a:r>
              <a:rPr lang="pl-PL" sz="4800" dirty="0"/>
              <a:t> nr 18, 17, 15 i 4; w sali nr 17 wymieniono umywalkę. Prowadzono również prace przy odświeżeniu szatni na hali sportowej i miejscowe naprawy w ciągach komunikacyjnych. Na placu zabaw zaplanowano wymianę elementów zjeżdżalni.</a:t>
            </a:r>
          </a:p>
          <a:p>
            <a:pPr algn="just"/>
            <a:r>
              <a:rPr lang="pl-PL" sz="4800" dirty="0"/>
              <a:t>W SP Sycewice wyremontowano ściany i sufit na holu II piętra oraz zmieniono kolor lamperii. Do końca wakacji zaplanowano odmalowanie metalowej konstrukcji wejścia głównego oraz remont ścian i sufitów w dwóch pomieszczeniach szatni z sanitariatami przy sali gimnastycznej.</a:t>
            </a:r>
          </a:p>
          <a:p>
            <a:pPr algn="just"/>
            <a:r>
              <a:rPr lang="pl-PL" sz="4800" dirty="0"/>
              <a:t>W SP Słonowice konserwator wyremontował jadalnię oraz naprawił sufit w sali dydaktycznej nr 9. W ramach robót budowlanych wykonano remont ścian i sufitu pokoju nauczycielskiego wraz z podwieszeniem płyt g-k, cyklinowaniem i lakierowaniem parkietu; w sali nr 8 wykonano remont sufitu wraz z podwieszeniem płyt g-k, a w jadalni szkolnej miejscowe naprawy tynków ścian i sufitów. Pozostałe malowanie wykonał konserwator szkoły. Koszt robót wyniósł 22 665,21 zł brutto; odbiór nastąpił 10 sierpnia 2026 r.</a:t>
            </a:r>
          </a:p>
          <a:p>
            <a:pPr algn="just"/>
            <a:r>
              <a:rPr lang="pl-PL" sz="4800" dirty="0"/>
              <a:t>W SP Kończewo wykonano kompleksowe malowanie sali nr 10 i korytarzy na parterze starej części szkoły. Przeprowadzono również wymagany dla zachowania gwarancji przegląd serwisowy dozownika środków chemicznych do uzdatniania wody.</a:t>
            </a:r>
          </a:p>
          <a:p>
            <a:pPr algn="just"/>
            <a:r>
              <a:rPr lang="pl-PL" sz="4800" dirty="0"/>
              <a:t>W Żłobku przy ul. Młyńskiej 21A w Kobylnicy pracownicy CUW wykonywali prace związane z przygotowaniem placówki do otwarcia: pomagali przy dostawach, rozładunku i rozmieszczaniu wyposażenia, doposażali i oznakowywali budynek w zakresie BHP, piktogramów, gaśnic i kasetek na klucze ewakuacyjne, montowali meble gastronomiczne i wyposażenie wydawalni posiłków, wykonali fragmentaryczną wymianę opaski wokół budynku, ciąg pieszy od wejścia głównego do placu za budynkiem, utwardzenie pod pojemniki na odpady oraz furtkę wejściową od ul. Młyńskiej z przedłużeniem chodnika. Skuto także wylewkę betonową za budynkiem, wywieziono odpady i odtworzono trawnik oraz przycięto z podnośnika koszowego suche gałęzie dębu znajdującego się nad terenem żłobka.</a:t>
            </a:r>
          </a:p>
          <a:p>
            <a:pPr algn="just"/>
            <a:r>
              <a:rPr lang="pl-PL" sz="4800" dirty="0"/>
              <a:t>W świetlicy wiejskiej w Żelkówku wykonano częściową wymianę i naprawę posadzki z płytek ceramicznych.</a:t>
            </a:r>
          </a:p>
          <a:p>
            <a:pPr algn="just"/>
            <a:r>
              <a:rPr lang="pl-PL" sz="4800" dirty="0"/>
              <a:t>We wszystkich placówkach na bieżąco wykonywano drobne naprawy, usuwano awarie i uszkodzenia eksploatacyjne, pielęgnowano nasadzenia, koszono tereny oraz usuwano nieprawidłowości stwierdzone podczas kontroli BHP. Materiały do prac konserwatorskich były zakupione i dostarczane przez CUW.</a:t>
            </a:r>
          </a:p>
          <a:p>
            <a:pPr algn="just"/>
            <a:r>
              <a:rPr lang="pl-PL" sz="4800" dirty="0"/>
              <a:t>W ramach obowiązkowych kontroli wykonano okresowe przeglądy przewodów kominowych, ich działania i drożności, przeprowadzono wiosenną deratyzację oraz bieżące kontrole urządzeń przeciwpożarowych, w tym gaśnic i hydrantów wewnętrznych i zewnętrznych, a także próby ciśnieniowe węży hydrantowych. Czynności potwierdzano protokołami.</a:t>
            </a:r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875559-1A60-8868-B4F7-ECBF4C3DB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904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2DDBCD-862D-6943-BB5B-9D5B483E8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931333"/>
          </a:xfrm>
        </p:spPr>
        <p:txBody>
          <a:bodyPr>
            <a:normAutofit/>
          </a:bodyPr>
          <a:lstStyle/>
          <a:p>
            <a:r>
              <a:rPr lang="pl-PL" sz="1400" dirty="0"/>
              <a:t>DZIAŁALNOŚĆ JEDNOSTEK ORGANIZACYJNYCH POD NADZOREM i we współpracy z Burmistrzem</a:t>
            </a:r>
            <a:br>
              <a:rPr lang="pl-PL" sz="1400" dirty="0"/>
            </a:br>
            <a:r>
              <a:rPr lang="pl-PL" sz="1400" dirty="0"/>
              <a:t>centrum usług wspólnych - cd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F532AE-9271-BD5B-ABAA-E5FA44058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734" y="1049867"/>
            <a:ext cx="7772400" cy="507153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pl-PL" sz="4800" b="1" dirty="0"/>
              <a:t>III. Oświetlenie uliczne i zarządzanie energią</a:t>
            </a:r>
          </a:p>
          <a:p>
            <a:pPr algn="just"/>
            <a:r>
              <a:rPr lang="pl-PL" sz="4800" dirty="0"/>
              <a:t>Naprawiono oświetlenie drogowe przy ul. Starowiejskiej i Parkowej w Łosinie, w Komiłowie, Płaszewie i </a:t>
            </a:r>
            <a:r>
              <a:rPr lang="pl-PL" sz="4800" dirty="0" err="1"/>
              <a:t>Reblinku</a:t>
            </a:r>
            <a:r>
              <a:rPr lang="pl-PL" sz="4800" dirty="0"/>
              <a:t>, przy ul. Pogodnej, Lipowej, Kasztanowej, Za Stawem i Kościelnej w Sycewicach oraz przy ul. Witosa, Rataja, Leszczynowej, Klonowej i Łąkowej w Kobylnicy. Zabezpieczono także słup oświetleniowy uszkodzony w wyniku kolizji drogowej w </a:t>
            </a:r>
            <a:r>
              <a:rPr lang="pl-PL" sz="4800" dirty="0" err="1"/>
              <a:t>Ścięgnicy</a:t>
            </a:r>
            <a:r>
              <a:rPr lang="pl-PL" sz="4800" dirty="0"/>
              <a:t>.</a:t>
            </a:r>
          </a:p>
          <a:p>
            <a:pPr algn="just"/>
            <a:r>
              <a:rPr lang="pl-PL" sz="4800" dirty="0"/>
              <a:t>Podpisano umowy na kompleksową dostawę gazu ziemnego do obiektów użyteczności publicznej na lata 2027–2028. Zawarto również umowę z ENGIE EC Serwis Sp. z o.o. na konserwację i bieżące utrzymanie kotłowni c.o. i c.w.u. wraz z instalacjami w okresie od 1 lipca 2026 r. do 30 czerwca 2027 r. o wartości 84 411,70 zł brutto.</a:t>
            </a:r>
          </a:p>
          <a:p>
            <a:pPr algn="just"/>
            <a:r>
              <a:rPr lang="pl-PL" sz="4800" dirty="0"/>
              <a:t>We wszystkich obiektach użyteczności publicznej sprawdzono działanie wyłączników prądu i przeciwpożarowych, wykonano badania natężenia i sprawności oświetlenia awaryjnego oraz ewakuacyjnego. W 12 obiektach wykonano również pięcioletnie przeglądy instalacji elektrycznych za kwotę 29 766 zł brutto.</a:t>
            </a:r>
          </a:p>
          <a:p>
            <a:pPr marL="0" indent="0" algn="just">
              <a:buNone/>
            </a:pPr>
            <a:r>
              <a:rPr lang="pl-PL" sz="4800" b="1" dirty="0"/>
              <a:t>IV. Utrzymanie terenów rekreacyjnych i obiektów</a:t>
            </a:r>
          </a:p>
          <a:p>
            <a:pPr algn="just"/>
            <a:r>
              <a:rPr lang="pl-PL" sz="4800" dirty="0"/>
              <a:t>Wymieniono piaskownicę na placu zabaw w Kwakowie, a w Zajączkowie zdemontowano karuzelę kolidującą z koszem do koszykówki, znajdującą się dodatkowo w złym stanie technicznym. Zlecono trzykrotną pielęgnację skwerku w Luleminie – do końca okresu sprawozdawczego wykonano pierwszą usługę.</a:t>
            </a:r>
          </a:p>
          <a:p>
            <a:pPr algn="just"/>
            <a:r>
              <a:rPr lang="pl-PL" sz="4800" dirty="0"/>
              <a:t>W ramach usług zewnętrznych wykoszono tereny rekreacyjne w Zębowie, Runowie Sławieńskim, Reblinie, Sycewicach oraz park w Kobylnicy, a ze środków funduszu sołeckiego – plac zabaw i teren za przystankiem w Kuleszewie oraz boisko w Dobrzęcinie. Pracownicy CUW kosili place zabaw przy ul. Polnej i Stefczyka, przystanie kajakowe w Łosinie i Lubuniu, plac zabaw w Runowie Sławieńskim oraz teren spotkań w Słonowiczkach. Koszono również boiska w Bzowie, Kczewie, Kruszynie, boisko treningowe przy ul. Wodnej w Kobylnicy i boisko w Runowie Sławieńskim.</a:t>
            </a:r>
          </a:p>
          <a:p>
            <a:pPr algn="just"/>
            <a:r>
              <a:rPr lang="pl-PL" sz="4800" dirty="0"/>
              <a:t>Podpisano i zrealizowano umowę na zagospodarowanie terenu w Łosinie i na placu zabaw w Zajączkowie ze środków Funduszu Sołeckiego Łosino. Złożono do Starostwa Powiatowego wniosek dotyczący montażu schowka na narzędzia na placu zabaw w Łosinie. Wymieniono piasek w piaskownicach na placach zabaw na terenie miasta i gminy Kobylnica oraz zamontowano regulaminy korzystania z </a:t>
            </a:r>
            <a:r>
              <a:rPr lang="pl-PL" sz="4800" dirty="0" err="1"/>
              <a:t>tyrolek</a:t>
            </a:r>
            <a:r>
              <a:rPr lang="pl-PL" sz="4800" dirty="0"/>
              <a:t> w Reblinie i Płaszewie.</a:t>
            </a:r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5068577-7A59-C009-14E9-DD54575F1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255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30497D-B624-E7F0-6DCD-93A11AF7D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287866"/>
            <a:ext cx="7840133" cy="93133"/>
          </a:xfrm>
        </p:spPr>
        <p:txBody>
          <a:bodyPr>
            <a:normAutofit fontScale="90000"/>
          </a:bodyPr>
          <a:lstStyle/>
          <a:p>
            <a:r>
              <a:rPr lang="pl-PL" sz="1400" dirty="0"/>
              <a:t>DZIAŁALNOŚĆ JEDNOSTEK ORGANIZACYJNYCH POD NADZOREM i we współpracy z Burmistrzem</a:t>
            </a:r>
            <a:br>
              <a:rPr lang="pl-PL" sz="1400" dirty="0"/>
            </a:br>
            <a:r>
              <a:rPr lang="pl-PL" sz="1400" dirty="0"/>
              <a:t>centrum usług wspólnych - cd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1D869F-541A-A01D-BFE5-4A591021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626533"/>
            <a:ext cx="7772400" cy="5545667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pl-PL" sz="4800" b="1" dirty="0"/>
              <a:t>V. Bieżące utrzymanie infrastruktury drogowej</a:t>
            </a:r>
          </a:p>
          <a:p>
            <a:pPr algn="just"/>
            <a:r>
              <a:rPr lang="pl-PL" sz="4800" dirty="0"/>
              <a:t>W okresie od 25 czerwca do 21 sierpnia 2026 r. wykonano remont gruntowego odcinka ul. Przy Torach w Kobylnicy; równanie ul. Brzozowej i Jesionowej oraz drogi gminnej za przystankiem w Zajączkowie; równanie i uzupełnianie ubytków na skrzyżowaniu ulic Toskańskiej i Paderewskiego w Kobylnicy; uzupełnienie ubytków masą asfaltową na ul. Witosa wraz z mechanicznym i ręcznym zamiataniem jezdni i chodników; przesadzenie drzewek przy ul. Kilińskiego kolidujących z przebudową skrzyżowania przy łączniku; sprzątanie powalonych drzew i konarów po wichurze na ul. Młyńskiej i drodze Słonowice–Kończewo; oczyszczanie krat ściekowych przy ul. Bukowej w Kobylnicy.</a:t>
            </a:r>
          </a:p>
          <a:p>
            <a:pPr algn="just"/>
            <a:r>
              <a:rPr lang="pl-PL" sz="4800" dirty="0"/>
              <a:t>Wykonano również równanie i uzupełnianie kruszywem drogi w Zagórkach do posesji nr 23, ul. Polnej i Krętej w Reblinie oraz drogi w Lubuniu za przystankiem autobusowym w stronę posesji nr 49; równanie ul. Sosnowej i Wichrowej wraz ze zbieraniem piasku z wjazdów w Łosinie oraz ul. Strumykowej, Nad Słupią, Bukowej i Olchowej w Kobylnicy; uzupełnienie ubytków na drodze Wrząca–</a:t>
            </a:r>
            <a:r>
              <a:rPr lang="pl-PL" sz="4800" dirty="0" err="1"/>
              <a:t>Ścięgnica</a:t>
            </a:r>
            <a:r>
              <a:rPr lang="pl-PL" sz="4800" dirty="0"/>
              <a:t> oraz naprawę wjazdu na drogę gminną w Kruszynie w kierunku Komiłowa.</a:t>
            </a:r>
          </a:p>
          <a:p>
            <a:pPr algn="just"/>
            <a:r>
              <a:rPr lang="pl-PL" sz="4800" dirty="0"/>
              <a:t>Na drodze Sierakowo–Łosino wykonano równanie, poszerzenie drogi i przycięcie gałęzi utrudniających przejazd. Przycięto także odrosty i gałęzie ograniczające widoczność przy ul. Brzozowej i Starowiejskiej w Łosinie oraz przy ul. Szczecińskiej, Witosa i Stefczyka w Kobylnicy. Wymieniono oznakowanie w Kończewie przy blokach. Oczyszczono kanalizację deszczową – po trzy wpusty przy ul. Parkowej i Głowackiego oraz wpusty przy ul. Słonecznej, Krótkiej i Leśnej w Kobylnicy. Prowadzono koszenie traw w pasach drogowych na terenie całej gminy oraz naprawiono fragment chodnika przy ul. Szczecińskiej w Kobylnicy.</a:t>
            </a:r>
          </a:p>
          <a:p>
            <a:pPr marL="0" indent="0" algn="just">
              <a:buNone/>
            </a:pPr>
            <a:r>
              <a:rPr lang="pl-PL" sz="4800" dirty="0"/>
              <a:t>Mechaniczne równanie i profilowanie dróg gruntowych przeprowadzono:</a:t>
            </a:r>
          </a:p>
          <a:p>
            <a:pPr lvl="0" algn="just"/>
            <a:r>
              <a:rPr lang="pl-PL" sz="4800" b="1" dirty="0"/>
              <a:t>25 czerwca:</a:t>
            </a:r>
            <a:r>
              <a:rPr lang="pl-PL" sz="4800" dirty="0"/>
              <a:t> Kobylnica – ul. Klonowa, Kasztanowa, Nad Słupią, Sosnowa, Aleja Orzechowa, Rzemieślnicza, Topolowa, Wrzosowa, Akacjowa, Leśny Zakątek i Leszczynowa oraz ul. Starowiejska w Łosinie;</a:t>
            </a:r>
          </a:p>
          <a:p>
            <a:pPr lvl="0" algn="just"/>
            <a:r>
              <a:rPr lang="pl-PL" sz="4800" b="1" dirty="0"/>
              <a:t>26 czerwca:</a:t>
            </a:r>
            <a:r>
              <a:rPr lang="pl-PL" sz="4800" dirty="0"/>
              <a:t> Kobylnica – ul. Dębowa, Jaśminowa, Bukowa, Olchowa, Wierzbowa, Kalinowa, Zaciszna, Źródlana, Łąkowa, Zielona, Rzeczna, Zbożowa, Nad Słupią, Strumykowa, Rybacka i Wodna;</a:t>
            </a:r>
          </a:p>
          <a:p>
            <a:pPr lvl="0" algn="just"/>
            <a:r>
              <a:rPr lang="pl-PL" sz="4800" b="1" dirty="0"/>
              <a:t>29 czerwca:</a:t>
            </a:r>
            <a:r>
              <a:rPr lang="pl-PL" sz="4800" dirty="0"/>
              <a:t> Kobylnica – ul. Przy Torach oraz Widzino;</a:t>
            </a:r>
          </a:p>
          <a:p>
            <a:pPr lvl="0" algn="just"/>
            <a:r>
              <a:rPr lang="pl-PL" sz="4800" b="1" dirty="0"/>
              <a:t>30 czerwca:</a:t>
            </a:r>
            <a:r>
              <a:rPr lang="pl-PL" sz="4800" dirty="0"/>
              <a:t> Widzino oraz Sycewice – ul. Polna, Łąkowa i Parkowa;</a:t>
            </a:r>
          </a:p>
          <a:p>
            <a:pPr lvl="0" algn="just"/>
            <a:r>
              <a:rPr lang="pl-PL" sz="4800" b="1" dirty="0"/>
              <a:t>1 lipca:</a:t>
            </a:r>
            <a:r>
              <a:rPr lang="pl-PL" sz="4800" dirty="0"/>
              <a:t> Sycewice – ul. Parkowa, Pogodna, Lipowa, Irysowa i Kościelna;</a:t>
            </a:r>
          </a:p>
          <a:p>
            <a:pPr lvl="0" algn="just"/>
            <a:r>
              <a:rPr lang="pl-PL" sz="4800" b="1" dirty="0"/>
              <a:t>6 sierpnia:</a:t>
            </a:r>
            <a:r>
              <a:rPr lang="pl-PL" sz="4800" dirty="0"/>
              <a:t> Sycewice – ul. Kościelna, Lipowa, Kasztanowa, Parkowa, Łąkowa i Polna, droga w Płaszewie do stadniny oraz ul. Rataja w Kobylnicy;</a:t>
            </a:r>
          </a:p>
          <a:p>
            <a:pPr lvl="0" algn="just"/>
            <a:r>
              <a:rPr lang="pl-PL" sz="4800" b="1" dirty="0"/>
              <a:t>12 sierpnia:</a:t>
            </a:r>
            <a:r>
              <a:rPr lang="pl-PL" sz="4800" dirty="0"/>
              <a:t> Kobylnica – ul. Źródlana, Zaciszna, </a:t>
            </a:r>
            <a:r>
              <a:rPr lang="pl-PL" sz="4800" dirty="0" err="1"/>
              <a:t>Widzińska</a:t>
            </a:r>
            <a:r>
              <a:rPr lang="pl-PL" sz="4800" dirty="0"/>
              <a:t>, Jabłoniowa, Kalinowa, Wierzbowa, Bukowa, Olchowa, Jaśminowa, Dębowa, Sosnowa, Aleja Orzechowa, Rzemieślnicza, Leśny Zakątek, Wrzosowa, Topolowa, Leszczynowa i Klonowa.</a:t>
            </a:r>
          </a:p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4D28A11-2E45-7314-B1B8-D2A1E5318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56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8610C-F5C3-90E2-AEAC-7C9DEC84E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581554-7087-9C9C-6695-40ECFD72C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356616"/>
            <a:ext cx="7543800" cy="457200"/>
          </a:xfrm>
        </p:spPr>
        <p:txBody>
          <a:bodyPr>
            <a:normAutofit fontScale="90000"/>
          </a:bodyPr>
          <a:lstStyle/>
          <a:p>
            <a:br>
              <a:rPr lang="pl-PL" sz="1800" dirty="0"/>
            </a:br>
            <a:r>
              <a:rPr lang="pl-PL" sz="1800" dirty="0"/>
              <a:t>ośrodek pomocy społecznej</a:t>
            </a:r>
            <a:br>
              <a:rPr lang="pl-PL" sz="1500" dirty="0"/>
            </a:b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B1951F-E0AC-FC90-56AA-367747588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333" y="813816"/>
            <a:ext cx="7548372" cy="54498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1700" dirty="0"/>
              <a:t>W okresie sprawozdawczym łącznie wydano  </a:t>
            </a:r>
            <a:r>
              <a:rPr lang="pl-PL" sz="1700" b="1" dirty="0"/>
              <a:t>149 decyzji administracyjnych</a:t>
            </a:r>
            <a:r>
              <a:rPr lang="pl-PL" sz="1700" dirty="0"/>
              <a:t>, w tym:</a:t>
            </a:r>
            <a:br>
              <a:rPr lang="pl-PL" sz="1700" dirty="0"/>
            </a:br>
            <a:r>
              <a:rPr lang="pl-PL" sz="1700" dirty="0"/>
              <a:t>– </a:t>
            </a:r>
            <a:r>
              <a:rPr lang="pl-PL" sz="1700" b="1" dirty="0"/>
              <a:t>101</a:t>
            </a:r>
            <a:r>
              <a:rPr lang="pl-PL" sz="1700" dirty="0"/>
              <a:t> decyzji z zakresu pomocy społecznej (w tym w sprawach: zasiłek stały – 10, zasiłek celowy – 55,  z tego w ramach programu – 33, specjalistyczne usługi opiekuńcze – 5, dożywianie/posiłek w szkołach – 7, zasiłek okresowy - 3, schronienie – 2, usługi opiekuńcze 13, w tym sąsiedzkie – 1, potwierdzenie prawa do ubezpieczenia zdrowotnego – 1, odmowy, umorzenia–4)</a:t>
            </a:r>
            <a:br>
              <a:rPr lang="pl-PL" sz="1700" dirty="0"/>
            </a:br>
            <a:r>
              <a:rPr lang="pl-PL" sz="1700" dirty="0"/>
              <a:t>– </a:t>
            </a:r>
            <a:r>
              <a:rPr lang="pl-PL" sz="1700" b="1" dirty="0"/>
              <a:t>44</a:t>
            </a:r>
            <a:r>
              <a:rPr lang="pl-PL" sz="1700" dirty="0"/>
              <a:t> decyzji dotyczących świadczeń rodzinnych (w tym w sprawach: zasiłek rodzinny – 7, zasiłek pielęgnacyjny – 27, świadczenie pielęgnacyjne -5, świadczenie rodzicielskie – 2, jednorazowa zapomoga z tytułu urodzenia dziecka – 3)</a:t>
            </a:r>
            <a:br>
              <a:rPr lang="pl-PL" sz="1700" dirty="0"/>
            </a:br>
            <a:r>
              <a:rPr lang="pl-PL" sz="1700" dirty="0"/>
              <a:t> – </a:t>
            </a:r>
            <a:r>
              <a:rPr lang="pl-PL" sz="1700" b="1" dirty="0"/>
              <a:t>3</a:t>
            </a:r>
            <a:r>
              <a:rPr lang="pl-PL" sz="1700" dirty="0"/>
              <a:t> decyzje dotyczące świadczeń z funduszu alimentacyjnego,</a:t>
            </a:r>
            <a:br>
              <a:rPr lang="pl-PL" sz="1700" dirty="0"/>
            </a:br>
            <a:r>
              <a:rPr lang="pl-PL" sz="1700" dirty="0"/>
              <a:t> – </a:t>
            </a:r>
            <a:r>
              <a:rPr lang="pl-PL" sz="1700" b="1" dirty="0"/>
              <a:t>1</a:t>
            </a:r>
            <a:r>
              <a:rPr lang="pl-PL" sz="1700" dirty="0"/>
              <a:t> decyzja dotycząca dodatków mieszkaniowych.</a:t>
            </a:r>
          </a:p>
          <a:p>
            <a:pPr lvl="0"/>
            <a:r>
              <a:rPr lang="pl-PL" sz="1700" dirty="0"/>
              <a:t>W okresie sprawozdawczym przeprowadzono 24 postępowania wobec dłużników  alimentacyjnych, wydano: Karta Seniora Gminy Kobylnica – 6, Ogólnopolska Karta Seniora – 4, Kobylnicka Karta Dużej Rodziny – 0, Ogólnopolska Karta Dużej Rodziny - 25.</a:t>
            </a:r>
            <a:br>
              <a:rPr lang="pl-PL" sz="1700" dirty="0"/>
            </a:br>
            <a:r>
              <a:rPr lang="pl-PL" sz="1700" dirty="0"/>
              <a:t>Wpłynęło:</a:t>
            </a:r>
            <a:br>
              <a:rPr lang="pl-PL" sz="1700" dirty="0"/>
            </a:br>
            <a:r>
              <a:rPr lang="pl-PL" sz="1700" dirty="0"/>
              <a:t>- 5 wniosków o zobowiązanie do leczenia odwykowego,</a:t>
            </a:r>
            <a:br>
              <a:rPr lang="pl-PL" sz="1700" dirty="0"/>
            </a:br>
            <a:r>
              <a:rPr lang="pl-PL" sz="1700" dirty="0"/>
              <a:t>- 568 osób otrzymało żywność z Banku Żywności w Słupsku, otrzymano 4500 kg żywności.</a:t>
            </a:r>
          </a:p>
          <a:p>
            <a:r>
              <a:rPr lang="pl-PL" sz="1700" dirty="0"/>
              <a:t>Podpisane umowy i porozumienia z zakresu zabezpieczenia społecznego; </a:t>
            </a:r>
          </a:p>
          <a:p>
            <a:pPr marL="0" lvl="0" indent="0">
              <a:buNone/>
            </a:pPr>
            <a:r>
              <a:rPr lang="pl-PL" sz="1700" dirty="0"/>
              <a:t>- Aneks nr 1 zawarty w dniu 15.07.2026 r.  do umowy w sprawie wieloletniego rządowego programu wspierania finansowego gmin w zakresie dożywiania "Posiłek w szkole i w domu" na 2026 rok </a:t>
            </a:r>
          </a:p>
          <a:p>
            <a:pPr marL="0" lvl="0" indent="0">
              <a:buNone/>
            </a:pPr>
            <a:r>
              <a:rPr lang="pl-PL" sz="1700" dirty="0"/>
              <a:t>- Umowa 51/G/KWS w sprawie dofinansowania zadań własnych gminy w zakresie realizacji Programu "Korpus Wsparcia Seniorów" na rok 2026 zawarta 21.07.2026r.</a:t>
            </a:r>
          </a:p>
          <a:p>
            <a:pPr marL="0" lvl="0" indent="0">
              <a:buNone/>
            </a:pPr>
            <a:r>
              <a:rPr lang="pl-PL" sz="1700" dirty="0"/>
              <a:t>- Umowa nr 49/2026 zawarta w dniu 31 lipca 2026 r. z Fundacją Zdrowego Stylu Życia, z siedzibą w Łosinie przy ul. Bukowej 18 na przeprowadzenie warsztatów  </a:t>
            </a:r>
            <a:r>
              <a:rPr lang="pl-PL" sz="1700" dirty="0" err="1"/>
              <a:t>wytchnieniowych</a:t>
            </a:r>
            <a:r>
              <a:rPr lang="pl-PL" sz="1700" dirty="0"/>
              <a:t> dla grupy liczącej 10 osób z terenu Gm. Kobylnica </a:t>
            </a:r>
          </a:p>
          <a:p>
            <a:pPr>
              <a:spcBef>
                <a:spcPts val="0"/>
              </a:spcBef>
            </a:pPr>
            <a:endParaRPr lang="pl-PL" sz="1100" dirty="0"/>
          </a:p>
          <a:p>
            <a:pPr>
              <a:spcBef>
                <a:spcPts val="0"/>
              </a:spcBef>
            </a:pPr>
            <a:endParaRPr lang="pl-PL" sz="1100" dirty="0"/>
          </a:p>
          <a:p>
            <a:endParaRPr lang="pl-PL" sz="1050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9E6F45C-57CF-7FA8-0E9E-D7D2D561C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0390718-F732-0579-C50E-D287E43C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732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C66D7C-4630-0640-DBD5-F31FD27F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8872"/>
            <a:ext cx="7498080" cy="45719"/>
          </a:xfrm>
        </p:spPr>
        <p:txBody>
          <a:bodyPr>
            <a:normAutofit fontScale="90000"/>
          </a:bodyPr>
          <a:lstStyle/>
          <a:p>
            <a:br>
              <a:rPr lang="pl-PL" sz="4400" dirty="0"/>
            </a:br>
            <a:r>
              <a:rPr lang="pl-PL" sz="1300" dirty="0"/>
              <a:t>w zakresie działalności kulturalnej, Centrum kultury i promocji, biblioteka miejska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45E71D-81C3-C2CA-CDB0-AA930C3A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850384"/>
            <a:ext cx="7772400" cy="53218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400" b="1" dirty="0">
                <a:latin typeface="+mj-lt"/>
              </a:rPr>
              <a:t>CENTRUM KULTURY I PROMOCJI W KOBYLNICY</a:t>
            </a:r>
          </a:p>
          <a:p>
            <a:pPr algn="just"/>
            <a:r>
              <a:rPr lang="pl-PL" sz="1200" b="1" dirty="0"/>
              <a:t>3 lipca 2026 roku – KBL plener – koncert Hip-Hopowy, wystąpili: Abisal, Małpa, O.S.T.R. </a:t>
            </a:r>
            <a:r>
              <a:rPr lang="pl-PL" sz="1200" dirty="0"/>
              <a:t>dofinansowanie zadania z Gminnego Programu Profilaktyki i Rozwiązywania Problemów Alkoholowych oraz Przeciwdziałania Narkomanii w Gminie Kobylnica. Ilość uczestników: 500 osób.</a:t>
            </a:r>
          </a:p>
          <a:p>
            <a:pPr algn="just"/>
            <a:r>
              <a:rPr lang="pl-PL" sz="1200" b="1" dirty="0"/>
              <a:t>10 -12 lipca 2026 roku – Kruszyńskie Impresje </a:t>
            </a:r>
            <a:r>
              <a:rPr lang="pl-PL" sz="1200" dirty="0"/>
              <a:t>- plener malarski dla mieszkańców prowadzony przez Artystkę - Urszulę Jagodzińską, zwieńczony wernisażem poplenerowym</a:t>
            </a:r>
            <a:r>
              <a:rPr lang="pl-PL" sz="1200" b="1" dirty="0"/>
              <a:t>, </a:t>
            </a:r>
            <a:r>
              <a:rPr lang="pl-PL" sz="1200" dirty="0"/>
              <a:t>Ilość uczestników: 30 osób</a:t>
            </a:r>
          </a:p>
          <a:p>
            <a:pPr algn="just"/>
            <a:r>
              <a:rPr lang="pl-PL" sz="1200" b="1" dirty="0"/>
              <a:t>14 lipca 2026 roku – "Kumotry" w Kobylnicy - </a:t>
            </a:r>
            <a:r>
              <a:rPr lang="pl-PL" sz="1200" dirty="0"/>
              <a:t>pokaz filmu w ramach objazdowego festiwalu Watch </a:t>
            </a:r>
            <a:r>
              <a:rPr lang="pl-PL" sz="1200" dirty="0" err="1"/>
              <a:t>Docs</a:t>
            </a:r>
            <a:r>
              <a:rPr lang="pl-PL" sz="1200" dirty="0"/>
              <a:t> połączony z dyskusją po projekcji z udziałem terapeutki  Sylwii Moch- Piątek oraz mieszkańców gminy Kobylnica. Wydarzenie jest inauguracją nowego cyklu „Kino w teatrze” w Kobylnicy, Ilość uczestników: 100 osób</a:t>
            </a:r>
          </a:p>
          <a:p>
            <a:pPr algn="just"/>
            <a:r>
              <a:rPr lang="pl-PL" sz="1200" b="1" dirty="0"/>
              <a:t>17 lipca 2026 roku – Operetkowe Expressy </a:t>
            </a:r>
            <a:r>
              <a:rPr lang="pl-PL" sz="1200" dirty="0"/>
              <a:t>– Muzyczna podróż z Operetką Wrocławską. To muzyczna podróż łącząca wiedeńską elegancję walców z ognistym temperamentem węgierskich czardaszy oraz lirycznymi ariami klasycznego teatru muzycznego. Ilość uczestników: 200 osób.</a:t>
            </a:r>
          </a:p>
          <a:p>
            <a:pPr algn="just"/>
            <a:r>
              <a:rPr lang="pl-PL" sz="1200" b="1" dirty="0"/>
              <a:t>26 lipca 2026 roku- Joga na trawie. </a:t>
            </a:r>
            <a:r>
              <a:rPr lang="pl-PL" sz="1200" dirty="0"/>
              <a:t>Spotkanie na świeżym powietrzu by zadbać o ciało, oddech i chwilę relaksu. Ilość uczestników: 34 osoby</a:t>
            </a:r>
          </a:p>
          <a:p>
            <a:pPr algn="just"/>
            <a:r>
              <a:rPr lang="pl-PL" sz="1200" b="1" dirty="0"/>
              <a:t>27-31 lipca 2026 roku -  Półkolonie letnie </a:t>
            </a:r>
            <a:r>
              <a:rPr lang="pl-PL" sz="1200" dirty="0"/>
              <a:t>dla dzieci w wieku 7-11 lat, wycieczki, warsztaty. Ilość uczestników: 40 osób</a:t>
            </a:r>
          </a:p>
          <a:p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1E43883-E026-6ABF-6BA6-FE76D7DD5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DA603E6-4A68-0718-3195-B76B78F81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606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A56BC8-D5A6-D18B-DD23-A98BC6FA1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0"/>
            <a:ext cx="7543800" cy="397933"/>
          </a:xfrm>
        </p:spPr>
        <p:txBody>
          <a:bodyPr>
            <a:normAutofit/>
          </a:bodyPr>
          <a:lstStyle/>
          <a:p>
            <a:r>
              <a:rPr lang="pl-PL" sz="1500" dirty="0"/>
              <a:t>Kalendarz Burmistrza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B768BD-2973-2FCE-39F6-9850101F5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593" y="397934"/>
            <a:ext cx="8489273" cy="636693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200" dirty="0"/>
              <a:t>W okresie od 25 czerwca 2026 r.  realizowałam bieżące zadania związane z funkcjonowaniem gminy, reprezentowałam Gminę Kobylnica podczas wydarzeń samorządowych, społecznych, kulturalnych i sportowych, a także uczestniczyłam w spotkaniach z mieszkańcami oraz przedstawicielami różnych instytucji.</a:t>
            </a:r>
          </a:p>
          <a:p>
            <a:pPr algn="just"/>
            <a:r>
              <a:rPr lang="pl-PL" sz="1200" b="1" dirty="0"/>
              <a:t>26 czerwca</a:t>
            </a:r>
            <a:r>
              <a:rPr lang="pl-PL" sz="1200" dirty="0"/>
              <a:t> uczestniczyłam w uroczystym zakończeniu roku szkolnego w szkołach podstawowych w Sycewicach, Kwakowie i Kobylnicy. Była to okazja do podziękowania uczniom, nauczycielom i rodzicom za całoroczną pracę oraz złożenia życzeń na rozpoczynające się wakacje.</a:t>
            </a:r>
          </a:p>
          <a:p>
            <a:pPr algn="just"/>
            <a:r>
              <a:rPr lang="pl-PL" sz="1200" dirty="0"/>
              <a:t>W dniach </a:t>
            </a:r>
            <a:r>
              <a:rPr lang="pl-PL" sz="1200" b="1" dirty="0"/>
              <a:t>od 26 do 29 czerwca</a:t>
            </a:r>
            <a:r>
              <a:rPr lang="pl-PL" sz="1200" dirty="0"/>
              <a:t> przebywałam z wizytą w naszej partnerskiej Gminie Kościelisko, gdzie uczestniczyłam w obchodach Dni Gminy Kościelisko. Spotkanie było okazją do dalszego rozwijania współpracy pomiędzy naszymi samorządami.</a:t>
            </a:r>
          </a:p>
          <a:p>
            <a:pPr algn="just"/>
            <a:r>
              <a:rPr lang="pl-PL" sz="1200" b="1" dirty="0"/>
              <a:t>4 lipca</a:t>
            </a:r>
            <a:r>
              <a:rPr lang="pl-PL" sz="1200" dirty="0"/>
              <a:t> uczestniczyłam w imprezie plenerowej organizowanej przez Zakład Opiekuńczo-Leczniczy w Kobylnicy, a także w Turnieju Koszykówki 3x3 o Puchar Burmistrza Kobylnicy.</a:t>
            </a:r>
          </a:p>
          <a:p>
            <a:pPr algn="just"/>
            <a:r>
              <a:rPr lang="pl-PL" sz="1200" b="1" dirty="0"/>
              <a:t>6 lipca</a:t>
            </a:r>
            <a:r>
              <a:rPr lang="pl-PL" sz="1200" dirty="0"/>
              <a:t> spotkałam się w Szkole Podstawowej w Sycewicach z dziećmi przebywającymi na kolonii zorganizowanej przez Gminę Walce.</a:t>
            </a:r>
          </a:p>
          <a:p>
            <a:pPr algn="just"/>
            <a:r>
              <a:rPr lang="pl-PL" sz="1200" b="1" dirty="0"/>
              <a:t>11 lipca</a:t>
            </a:r>
            <a:r>
              <a:rPr lang="pl-PL" sz="1200" dirty="0"/>
              <a:t> uczestniczyłam w festynie w Kończewie. Tego typu wydarzenia są zawsze dobrą okazją do bezpośrednich spotkań i rozmów z mieszkańcami.</a:t>
            </a:r>
          </a:p>
          <a:p>
            <a:pPr algn="just"/>
            <a:r>
              <a:rPr lang="pl-PL" sz="1200" b="1" dirty="0"/>
              <a:t>14 lipca</a:t>
            </a:r>
            <a:r>
              <a:rPr lang="pl-PL" sz="1200" dirty="0"/>
              <a:t> wzięłam udział w obchodach Święta Policji w Szkole Policji w Słupsku, natomiast </a:t>
            </a:r>
            <a:r>
              <a:rPr lang="pl-PL" sz="1200" b="1" dirty="0"/>
              <a:t>16 lipca</a:t>
            </a:r>
            <a:r>
              <a:rPr lang="pl-PL" sz="1200" dirty="0"/>
              <a:t> uczestniczyłam w uroczystościach z okazji Święta Policji w Komendzie Miejskiej Policji w Słupsku.</a:t>
            </a:r>
          </a:p>
          <a:p>
            <a:pPr algn="just"/>
            <a:r>
              <a:rPr lang="pl-PL" sz="1200" b="1" dirty="0"/>
              <a:t>15 lipca</a:t>
            </a:r>
            <a:r>
              <a:rPr lang="pl-PL" sz="1200" dirty="0"/>
              <a:t> wzięłam udział w nagraniu dla Radia </a:t>
            </a:r>
            <a:r>
              <a:rPr lang="pl-PL" sz="1200" dirty="0" err="1"/>
              <a:t>Norda</a:t>
            </a:r>
            <a:r>
              <a:rPr lang="pl-PL" sz="1200" dirty="0"/>
              <a:t>, podczas którego rozmawialiśmy o bieżących wydarzeniach oraz działaniach realizowanych na terenie naszej gminy.</a:t>
            </a:r>
          </a:p>
          <a:p>
            <a:pPr algn="just"/>
            <a:r>
              <a:rPr lang="pl-PL" sz="1200" b="1" dirty="0"/>
              <a:t>16 lipca</a:t>
            </a:r>
            <a:r>
              <a:rPr lang="pl-PL" sz="1200" dirty="0"/>
              <a:t> uczestniczyłam również w nadzwyczajnej sesji Rady Miejskiej w Kobylnicy, a tego samego dnia w spotkaniu autorskim z pisarzem Mariuszem </a:t>
            </a:r>
            <a:r>
              <a:rPr lang="pl-PL" sz="1200" dirty="0" err="1"/>
              <a:t>Machelskiem</a:t>
            </a:r>
            <a:r>
              <a:rPr lang="pl-PL" sz="1200" dirty="0"/>
              <a:t>, które odbyło się w Bibliotece w Kobylnicy.</a:t>
            </a:r>
          </a:p>
          <a:p>
            <a:pPr algn="just"/>
            <a:r>
              <a:rPr lang="pl-PL" sz="1200" b="1" dirty="0"/>
              <a:t>18 lipca</a:t>
            </a:r>
            <a:r>
              <a:rPr lang="pl-PL" sz="1200" dirty="0"/>
              <a:t> uczestniczyłam w festynach w Zagórkach, Reblinie i Widzinie, a </a:t>
            </a:r>
            <a:r>
              <a:rPr lang="pl-PL" sz="1200" b="1" dirty="0"/>
              <a:t>19 lipca</a:t>
            </a:r>
            <a:r>
              <a:rPr lang="pl-PL" sz="1200" dirty="0"/>
              <a:t> w Festynie Parafialnym w Słonowicach.</a:t>
            </a:r>
          </a:p>
          <a:p>
            <a:pPr algn="just"/>
            <a:r>
              <a:rPr lang="pl-PL" sz="1200" b="1" dirty="0"/>
              <a:t>20 lipca</a:t>
            </a:r>
            <a:r>
              <a:rPr lang="pl-PL" sz="1200" dirty="0"/>
              <a:t> miałam przyjemność spotkać się z mieszkańcami Kobylnicy obchodzącymi jubileusz pożycia małżeńskiego. Była to szczególna okazja do złożenia gratulacji i życzeń jubilatom.</a:t>
            </a:r>
          </a:p>
          <a:p>
            <a:pPr algn="just"/>
            <a:r>
              <a:rPr lang="pl-PL" sz="1200" b="1" dirty="0"/>
              <a:t>21 lipca</a:t>
            </a:r>
            <a:r>
              <a:rPr lang="pl-PL" sz="1200" dirty="0"/>
              <a:t> uczestniczyłam w Warszawie w posiedzeniu Komisji Wspólnej Rządu i Samorządu Terytorialnego w Ministerstwie Rozwoju i Technologii. Posiedzenie poświęcone było bieżącym zagadnieniom dotyczącym funkcjonowania jednostek samorządu terytorialnego.</a:t>
            </a:r>
          </a:p>
          <a:p>
            <a:pPr lvl="0"/>
            <a:endParaRPr lang="pl-PL" sz="1100" dirty="0"/>
          </a:p>
          <a:p>
            <a:pPr lvl="0"/>
            <a:endParaRPr lang="pl-PL" sz="1100" dirty="0"/>
          </a:p>
          <a:p>
            <a:pPr lvl="0"/>
            <a:endParaRPr lang="pl-PL" sz="1100" dirty="0"/>
          </a:p>
          <a:p>
            <a:pPr lvl="0"/>
            <a:endParaRPr lang="pl-PL" sz="1100" dirty="0"/>
          </a:p>
          <a:p>
            <a:pPr lvl="0"/>
            <a:endParaRPr lang="pl-PL" sz="1100" dirty="0"/>
          </a:p>
          <a:p>
            <a:pPr lvl="0"/>
            <a:endParaRPr lang="pl-PL" sz="1100" dirty="0"/>
          </a:p>
          <a:p>
            <a:pPr lvl="0"/>
            <a:endParaRPr lang="pl-PL" sz="1100" dirty="0"/>
          </a:p>
          <a:p>
            <a:pPr marL="0" lvl="0" indent="0">
              <a:buNone/>
            </a:pPr>
            <a:endParaRPr lang="pl-PL" sz="1100" dirty="0"/>
          </a:p>
          <a:p>
            <a:pPr lvl="0"/>
            <a:endParaRPr lang="pl-PL" sz="1100" dirty="0"/>
          </a:p>
          <a:p>
            <a:pPr marL="0" indent="0">
              <a:buNone/>
            </a:pPr>
            <a:endParaRPr lang="pl-PL" sz="1200" dirty="0"/>
          </a:p>
          <a:p>
            <a:endParaRPr lang="pl-PL" sz="1200" dirty="0"/>
          </a:p>
          <a:p>
            <a:endParaRPr lang="pl-PL" sz="1200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DDB5FAB-21CC-0102-84E8-EE0044AFE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759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CC6855-CDAE-D6F0-D562-0C38E4A12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557784"/>
            <a:ext cx="7772400" cy="5614416"/>
          </a:xfrm>
        </p:spPr>
        <p:txBody>
          <a:bodyPr/>
          <a:lstStyle/>
          <a:p>
            <a:pPr marL="0" indent="0" algn="just" defTabSz="457200">
              <a:spcBef>
                <a:spcPts val="0"/>
              </a:spcBef>
              <a:buClrTx/>
              <a:buSzTx/>
              <a:buNone/>
              <a:defRPr/>
            </a:pPr>
            <a:r>
              <a:rPr lang="pl-PL" sz="1400" b="1" dirty="0">
                <a:latin typeface="+mj-lt"/>
              </a:rPr>
              <a:t>BIBLIOTEKA PUBLICZNA W KOBYLNICY</a:t>
            </a:r>
            <a:endParaRPr lang="pl-PL" sz="1400" dirty="0">
              <a:latin typeface="+mj-lt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pl-PL" sz="1200" dirty="0">
              <a:solidFill>
                <a:prstClr val="black"/>
              </a:solidFill>
              <a:ea typeface="Calibri" panose="020F0502020204030204" pitchFamily="34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W okresie międzysesyjnym w Bibliotece i filiach zrealizowano 17 wydarzeń, m.in. spotkanie autorskie z mieszkańcem Gminy Kobylnica, Panem Mariuszem Machelskim i promocję jego książki „Przebudzenie”, która powstała w celach charytatywnych. Biblioteka wzięła udział w festynie w Widzinie, w Reblinie, przeprowadziła spotkania Dyskusyjnego Klubu Książki i Klubu Przyjaciół Biblioteki oraz zrealizowała zajęcia wakacyjne dla dzieci na filiach, w tym we współpracy ze świetlicami w Kwakowie i Wrzącej. </a:t>
            </a: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Łącznie 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w wydarzeniach udział wzięło 207 osób.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dirty="0">
              <a:solidFill>
                <a:prstClr val="black"/>
              </a:solidFill>
              <a:ea typeface="Calibri" panose="020F0502020204030204" pitchFamily="34" charset="0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buClrTx/>
              <a:buSzTx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Do inwentarza wprowadzono ogółem 285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voluminów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 o łącznej wartości 7402,42. W tym zakupiono 62 książki z budżetu biblioteki o wartości 2015,11 oraz 42 książki z funduszu sołeckiego o wartości 1292,34 zł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buClrTx/>
              <a:buSzTx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 Bibliotekę odwiedziło ogółem 2942 osoby, które wypożyczyły 5965 książek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Calibri" panose="020F0502020204030204" pitchFamily="34" charset="0"/>
              <a:cs typeface="+mn-cs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buClrTx/>
              <a:buSzTx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Bibliotekarze wzięli udział również w bezpłatnych webinariach dostępnych on-line np. "Lektury w erze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Netflixa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 - 10 sposobów jak zainteresować młodzież czytaniem"-  portal Good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Books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  i inne kanały o książkach , recenzje książek , nowości wydawnicze. 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buClrTx/>
              <a:buSzTx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 W podanym okresie Biblioteka złożyła odwołanie od negatywnej oceny wniosku do programu „Kraszewski. Komputery dla bibliotek” na zakup sprzętu komputerowego i oprogramowania do obsługi systemu EZD. Negatywna ocena wynikała wyłącznie z wysokiego wskaźnika zamożności gminy. Wyniki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odwołań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 będą znane we wrześniu.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+mn-cs"/>
              </a:rPr>
              <a:t> 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1D830D7-913C-B289-2A9F-6453BB12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06D0BBF-8BDC-C93E-950A-A96F07127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776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9003E050-29B4-E8E1-F08B-32B79361C4D1}"/>
              </a:ext>
            </a:extLst>
          </p:cNvPr>
          <p:cNvSpPr txBox="1"/>
          <p:nvPr/>
        </p:nvSpPr>
        <p:spPr>
          <a:xfrm>
            <a:off x="457200" y="438912"/>
            <a:ext cx="8503920" cy="5563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pl-PL" sz="1200" b="1" dirty="0"/>
              <a:t>22 lipca</a:t>
            </a:r>
            <a:r>
              <a:rPr lang="pl-PL" sz="1200" dirty="0"/>
              <a:t> ponownie odwiedziłam Szkołę Podstawową w Sycewicach, gdzie spotkałam się z kolonistami z naszej partnerskiej Gminy Kościelisko.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pl-PL" sz="1200" b="1" dirty="0"/>
              <a:t>28 lipca</a:t>
            </a:r>
            <a:r>
              <a:rPr lang="pl-PL" sz="1200" dirty="0"/>
              <a:t> uczestniczyłam w Zgromadzeniu Związku Powiatowo-Gminnego, które odbyło się w Starostwie Powiatowym w Słupsku.</a:t>
            </a:r>
          </a:p>
          <a:p>
            <a:pPr algn="just"/>
            <a:r>
              <a:rPr lang="pl-PL" sz="1200" dirty="0"/>
              <a:t>W sierpniu kontynuowałam udział w wydarzeniach organizowanych na terenie naszej gminy.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200" b="1" dirty="0"/>
              <a:t>8 sierpnia</a:t>
            </a:r>
            <a:r>
              <a:rPr lang="pl-PL" sz="1200" dirty="0"/>
              <a:t> uczestniczyłam w zawodach wędkarskich w Sycewicach, gdzie wręczyłam puchary uczestnikom, a tego samego dnia wzięłam udział w Nocnym Turnieju Piłki Nożnej na Orliku w Kwakowie, podczas którego również wręczyłam puchary najlepszym drużynom.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200" b="1" dirty="0"/>
              <a:t>11 sierpnia</a:t>
            </a:r>
            <a:r>
              <a:rPr lang="pl-PL" sz="1200" dirty="0"/>
              <a:t> uczestniczyłam w otwartym spotkaniu z mieszkańcami dotyczącym projektu Planu Ogólnego Gminy Kobylnica. Rozmawialiśmy o założeniach dokumentu oraz o przyszłych kierunkach zagospodarowania przestrzennego naszej gminy.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200" b="1" dirty="0"/>
              <a:t>18 sierpnia</a:t>
            </a:r>
            <a:r>
              <a:rPr lang="pl-PL" sz="1200" dirty="0"/>
              <a:t> miałam przyjemność odwiedzić mieszkankę Kruszyny z okazji jej </a:t>
            </a:r>
            <a:r>
              <a:rPr lang="pl-PL" sz="1200" b="1" dirty="0"/>
              <a:t>90. urodzin</a:t>
            </a:r>
            <a:r>
              <a:rPr lang="pl-PL" sz="1200" dirty="0"/>
              <a:t> i osobiście złożyć Jubilatce życzenia. Tego samego dnia uczestniczyłam także w spotkaniu on-line Unii Miasteczek Polskich dotyczącym zmian przepisów związanych z granicami jednostek samorządu terytorialnego.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200" b="1" dirty="0"/>
              <a:t>20 sierpnia</a:t>
            </a:r>
            <a:r>
              <a:rPr lang="pl-PL" sz="1200" dirty="0"/>
              <a:t> wzięłam udział w nadzwyczajnym spotkaniu on-line wspólników KZN Pomorze, podczas którego omawiane były bieżące sprawy związane z działalnością spółki.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200" b="1" dirty="0"/>
              <a:t>22 sierpnia</a:t>
            </a:r>
            <a:r>
              <a:rPr lang="pl-PL" sz="1200" dirty="0"/>
              <a:t> uczestniczyłam w festynach w Zębowie i Wrzącej. Była to kolejna okazja do spotkań oraz rozmów z mieszkańcami naszych miejscowości.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200" dirty="0"/>
              <a:t>Szczególnie ważnym wydarzeniem było </a:t>
            </a:r>
            <a:r>
              <a:rPr lang="pl-PL" sz="1200" b="1" dirty="0"/>
              <a:t>24 sierpnia uroczyste otwarcie Gminnego Żłobka „Koziołek Matołek” w Kobylnicy</a:t>
            </a:r>
            <a:r>
              <a:rPr lang="pl-PL" sz="1200" dirty="0"/>
              <a:t>. Utworzenie tej placówki jest istotnym elementem rozwoju opieki nad najmłodszymi mieszkańcami oraz odpowiedzią na potrzeby rodzin z terenu naszej gminy.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200" b="1" dirty="0"/>
              <a:t>25 sierpnia</a:t>
            </a:r>
            <a:r>
              <a:rPr lang="pl-PL" sz="1200" dirty="0"/>
              <a:t> uczestniczyłam w posiedzeniach komisji stałych Rady Miejskiej w Kobylnicy. Tego samego dnia miałam również przyjemność wręczyć akty nadania stopnia nauczyciela mianowanego oraz nowe powołania dyrektorom szkół podstawowych Gminy Kobylnica. Była to okazja do złożenia gratulacji oraz podziękowania za zaangażowanie i pracę na rzecz naszych uczniów.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pl-PL" sz="1200" b="1" dirty="0"/>
              <a:t>26 sierpnia</a:t>
            </a:r>
            <a:r>
              <a:rPr lang="pl-PL" sz="1200" dirty="0"/>
              <a:t> uczestniczyłam w Warszawie w posiedzeniu Komisji Wspólnej Rządu i Samorządu w Ministerstwie Spraw Wewnętrznych i Administracji.</a:t>
            </a:r>
          </a:p>
          <a:p>
            <a:endParaRPr lang="pl-PL" sz="1050" dirty="0"/>
          </a:p>
          <a:p>
            <a:endParaRPr lang="pl-PL" sz="1050" dirty="0"/>
          </a:p>
          <a:p>
            <a:endParaRPr lang="pl-PL" sz="105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9D542A2-7A8C-75AF-CC1A-5696CDC12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08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12F3BBE7-0C4D-A85E-87FA-C14A1EB1B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CB4844D-2A7E-9D3E-62C0-FF85E4DD8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E2CC4B1-989E-0BB0-6711-5E947042C5D6}"/>
              </a:ext>
            </a:extLst>
          </p:cNvPr>
          <p:cNvSpPr txBox="1"/>
          <p:nvPr/>
        </p:nvSpPr>
        <p:spPr>
          <a:xfrm>
            <a:off x="609346" y="513057"/>
            <a:ext cx="7874000" cy="530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200" dirty="0"/>
              <a:t>W okresie międzysesyjnym wydałam również </a:t>
            </a:r>
            <a:r>
              <a:rPr lang="pl-PL" sz="1200" b="1" dirty="0"/>
              <a:t>74 zarządzenia</a:t>
            </a:r>
            <a:r>
              <a:rPr lang="pl-PL" sz="1200" dirty="0"/>
              <a:t>, które dotyczyły między innymi: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prstClr val="black"/>
                </a:solidFill>
              </a:rPr>
              <a:t>38 zarządzeń w przedmiocie gospodarki nieruchomościami dotyczących ustanowienia służebności, nabycia i wydzierżawienia nieruchomości</a:t>
            </a:r>
            <a:r>
              <a:rPr lang="pl-PL" sz="1200" dirty="0"/>
              <a:t>,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dirty="0"/>
              <a:t>10 zarządzeń w sprawie planów finansowych Gminy Kobylnica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dirty="0"/>
              <a:t>5 zarządzeń dotyczących  spraw kadrowych,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dirty="0"/>
              <a:t>15 zarządzeń dotyczących  rekrutacji do Gminnego Żłobka, w </a:t>
            </a:r>
            <a:r>
              <a:rPr lang="pl-PL" sz="1200" dirty="0" err="1"/>
              <a:t>spr</a:t>
            </a:r>
            <a:r>
              <a:rPr lang="pl-PL" sz="1200" dirty="0"/>
              <a:t>. zamówień publicznych, w </a:t>
            </a:r>
            <a:r>
              <a:rPr lang="pl-PL" sz="1200" dirty="0" err="1"/>
              <a:t>spr</a:t>
            </a:r>
            <a:r>
              <a:rPr lang="pl-PL" sz="1200" dirty="0"/>
              <a:t>. powołania komisji egzaminacyjnej dla nauczycieli, w </a:t>
            </a:r>
            <a:r>
              <a:rPr lang="pl-PL" sz="1200" dirty="0" err="1"/>
              <a:t>spr</a:t>
            </a:r>
            <a:r>
              <a:rPr lang="pl-PL" sz="1200" dirty="0"/>
              <a:t>. sprzedaży autobusu.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dirty="0"/>
              <a:t>4 zarządzenia w sprawie zamówień publicznych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dirty="0"/>
              <a:t>1 zarządzenie w sprawie upoważnienia pracowników OPS w Kobylnicy do poświadczania dokumentów za zgodność z oryginałem.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200" dirty="0"/>
              <a:t>1 zarządzenie w </a:t>
            </a:r>
            <a:r>
              <a:rPr lang="pl-PL" sz="1200" dirty="0" err="1"/>
              <a:t>spr</a:t>
            </a:r>
            <a:r>
              <a:rPr lang="pl-PL" sz="1200" dirty="0"/>
              <a:t>. konkursu na chleb dożynkowy</a:t>
            </a:r>
          </a:p>
          <a:p>
            <a:pPr algn="just">
              <a:lnSpc>
                <a:spcPct val="150000"/>
              </a:lnSpc>
            </a:pPr>
            <a:r>
              <a:rPr lang="pl-PL" sz="12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 treścią ww. zarządzeń można zapoznać się na stronie:</a:t>
            </a:r>
            <a:r>
              <a:rPr lang="pl-PL" sz="1200" dirty="0"/>
              <a:t> </a:t>
            </a:r>
            <a:r>
              <a:rPr lang="pl-PL" sz="1200" dirty="0">
                <a:hlinkClick r:id="rId2"/>
              </a:rPr>
              <a:t>https://bip.kobylnica.pl/zarzadzenia/25</a:t>
            </a:r>
            <a:endParaRPr lang="pl-PL" sz="1200" dirty="0"/>
          </a:p>
          <a:p>
            <a:pPr algn="just"/>
            <a:endParaRPr lang="pl-PL" sz="1200" dirty="0"/>
          </a:p>
          <a:p>
            <a:pPr algn="just"/>
            <a:r>
              <a:rPr lang="pl-PL" sz="1200" dirty="0"/>
              <a:t>Na zakończenie chciałabym jeszcze nawiązać do obchodzonego w lipcu Święta Policji.</a:t>
            </a:r>
          </a:p>
          <a:p>
            <a:pPr algn="just"/>
            <a:r>
              <a:rPr lang="pl-PL" sz="1200" dirty="0"/>
              <a:t>Dzisiejsza sesja jest dobrą okazją, aby wyrazić podziękowanie funkcjonariuszom Posterunku Policji w Kobylnicy za codzienną służbę, zaangażowanie oraz współpracę z naszym samorządem na rzecz bezpieczeństwa mieszkańców.</a:t>
            </a:r>
          </a:p>
          <a:p>
            <a:pPr algn="just"/>
            <a:r>
              <a:rPr lang="pl-PL" sz="1200" dirty="0"/>
              <a:t>Realizując przyznane z tej okazji wyróżnienia, chciałabym wręczyć podziękowania </a:t>
            </a:r>
            <a:r>
              <a:rPr lang="pl-PL" sz="1200" b="1" dirty="0"/>
              <a:t>Kierownikowi Posterunku Policji w Kobylnicy Danielowi Bartosikowi oraz funkcjonariuszom: Amandzie Zielonce, Adamowi Jurkowskiemu i Tomaszowi Walaskowi</a:t>
            </a:r>
            <a:r>
              <a:rPr lang="pl-PL" sz="1200" dirty="0"/>
              <a:t>.</a:t>
            </a:r>
          </a:p>
          <a:p>
            <a:pPr algn="just"/>
            <a:r>
              <a:rPr lang="pl-PL" sz="1200" dirty="0"/>
              <a:t>Serdecznie Państwu dziękuję za dotychczasową służbę, gotowość do działania i dobrą współpracę z Gminą Kobylnica. Proszę o przyjęcie tych wyróżnień jako wyrazu naszego uznania i wdzięczności.</a:t>
            </a:r>
          </a:p>
          <a:p>
            <a:endParaRPr lang="pl-PL" sz="900" b="1" dirty="0"/>
          </a:p>
        </p:txBody>
      </p:sp>
    </p:spTree>
    <p:extLst>
      <p:ext uri="{BB962C8B-B14F-4D97-AF65-F5344CB8AC3E}">
        <p14:creationId xmlns:p14="http://schemas.microsoft.com/office/powerpoint/2010/main" val="250676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CDF1A-977D-1371-3EA0-418B08DD0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A6C865-7354-2FBA-3241-16A4B21F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182880"/>
            <a:ext cx="7543800" cy="658368"/>
          </a:xfrm>
        </p:spPr>
        <p:txBody>
          <a:bodyPr>
            <a:normAutofit fontScale="90000"/>
          </a:bodyPr>
          <a:lstStyle/>
          <a:p>
            <a:br>
              <a:rPr lang="pl-PL" sz="1500" dirty="0"/>
            </a:br>
            <a:r>
              <a:rPr lang="pl-PL" sz="1500" dirty="0"/>
              <a:t>Działalność burmistrza jako kierownika jednostki</a:t>
            </a:r>
            <a:br>
              <a:rPr lang="pl-PL" sz="1500" dirty="0"/>
            </a:br>
            <a:r>
              <a:rPr lang="pl-PL" sz="1500" dirty="0"/>
              <a:t>Referat Spraw Obywatelskich i Działalności Gospodarczej (GRS)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3EDBBD-84BE-4D48-DD25-44B2E5EE3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386" y="841248"/>
            <a:ext cx="7543800" cy="558698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endParaRPr lang="pl-PL" sz="800" dirty="0"/>
          </a:p>
          <a:p>
            <a:pPr marL="0" indent="0">
              <a:buNone/>
            </a:pPr>
            <a:endParaRPr lang="pl-PL" sz="800" dirty="0"/>
          </a:p>
          <a:p>
            <a:pPr marL="0" indent="0">
              <a:buNone/>
            </a:pPr>
            <a:endParaRPr lang="pl-PL" sz="1050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F535A9B-88F6-09C0-4FE6-367B6425A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" y="1050927"/>
            <a:ext cx="7655814" cy="5586984"/>
          </a:xfrm>
        </p:spPr>
        <p:txBody>
          <a:bodyPr/>
          <a:lstStyle/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Nadano 520 numerów PESEL obywatelom Ukrainy, Kolumbii i Peru.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Zakończono 4 postępowania administracyjne w sprawach o wymeldowanie, wydając 4 decyzje administracyjne.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Zrealizowano zlecenia Ministerstwa Spraw Wewnętrznych i Administracji w systemie ŹRÓDŁO, dotyczące m.in. usuwania niezgodności w numerach PESEL, weryfikacji nazwisk obywateli Kolumbii, aktualizacji danych dotyczących dokumentów podróży obywateli Ukrainy oraz weryfikacji statusów UKR.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Prowadzono bieżącą obsługę mieszkańców w zakresie spraw meldunkowych, w tym zameldowania na pobyt stały i czasowy.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Rozpatrzono 53 wnioski o udostępnienie informacji publicznej.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Zawarto umowę z Województwem Pomorskim o dofinansowanie zadania publicznego realizowanego w ramach programu wieloletniego na rzecz osób starszych „Aktywni Seniorzy – ASY”.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Zweryfikowano 6 sprawozdań częściowych oraz 8 sprawozdań końcowych z realizacji zadań publicznych.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Przyznano 1 dotację w trybie art. 19a ustawy o działalności pożytku publicznego i o wolontariacie.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Przygotowano i podpisano aneksy do umów dotyczących 2 zadań publicznych realizowanych przez organizacje pozarządowe.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Przyjęto 329 wniosków o wydanie dowodu osobistego oraz wydano 287 dowodów osobistych.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Unieważniono 34 dowody osobiste w związku z ich utratą lub uszkodzeniem oraz przyjęto 281 dowodów osobistych.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Zrealizowano 150 zleceń dotyczących usunięcia niezgodności w danych obywateli.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Rozpatrzono 22 wnioski o udostępnienie danych z rejestru mieszkańców.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Dokonano aktualizacji i zmian w systemach wyborczych WOW (Wsparcie Organów Wyborczych) oraz CRW (Centralny Rejestr Wyborców).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Przyjęto i przekazano do Centralnej Ewidencji i Informacji o Działalności Gospodarczej (CEIDG) 42 wnioski.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Wydano 7 jednorazowych zezwoleń na sprzedaż napojów alkoholowych zawierających do 4,5% alkoholu oraz piwa.</a:t>
            </a:r>
          </a:p>
          <a:p>
            <a:pPr marL="171450" lvl="0" indent="-171450" algn="just">
              <a:buFont typeface="Wingdings" panose="05000000000000000000" pitchFamily="2" charset="2"/>
              <a:buChar char="§"/>
            </a:pPr>
            <a:r>
              <a:rPr lang="pl-PL" sz="1200" dirty="0">
                <a:solidFill>
                  <a:schemeClr val="tx1"/>
                </a:solidFill>
              </a:rPr>
              <a:t>Wystąpiono z wnioskiem do Ministra Rolnictwa i Rozwoju Wsi o nadanie Panu Adamowi Maroszkowi, zamieszkałemu w miejscowości Sierakowo, odznaki honorowej „Zasłużony dla Rolnictwa” oraz o uhonorowanie Pana Wojciecha Krasickiego, zamieszkałego w miejscowości Kończewo, statuetką „Bursztynowy Kłos”.</a:t>
            </a:r>
          </a:p>
          <a:p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28C3F62-AB5F-85A0-2E07-5AE15C48B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128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31354-5918-8190-0ACB-BE19AC522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E77B36-D6DC-3933-D169-1277A3EE7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92608"/>
            <a:ext cx="7543800" cy="393868"/>
          </a:xfrm>
        </p:spPr>
        <p:txBody>
          <a:bodyPr>
            <a:normAutofit fontScale="90000"/>
          </a:bodyPr>
          <a:lstStyle/>
          <a:p>
            <a:r>
              <a:rPr lang="pl-PL" sz="1500" dirty="0"/>
              <a:t>Referat Budownictwa, Gospodarki Przestrzennej i Ochrony Środowiska (GPŚ)</a:t>
            </a: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2D326A-83A6-8755-F1F2-C2C867C75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804672"/>
            <a:ext cx="7660386" cy="4681728"/>
          </a:xfrm>
        </p:spPr>
        <p:txBody>
          <a:bodyPr>
            <a:norm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pl-P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  <a:p>
            <a:pPr marL="0" indent="0">
              <a:buNone/>
            </a:pPr>
            <a:endParaRPr lang="pl-PL" sz="1050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CB5AACF-2DDF-23A7-60EF-90A08E896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FB0DF89-2587-E12F-4962-F33FEB1520F0}"/>
              </a:ext>
            </a:extLst>
          </p:cNvPr>
          <p:cNvSpPr txBox="1"/>
          <p:nvPr/>
        </p:nvSpPr>
        <p:spPr>
          <a:xfrm>
            <a:off x="685800" y="448733"/>
            <a:ext cx="8336873" cy="830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indent="-182880" algn="just" defTabSz="914400">
              <a:lnSpc>
                <a:spcPct val="100000"/>
              </a:lnSpc>
              <a:spcBef>
                <a:spcPts val="1200"/>
              </a:spcBef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defRPr/>
            </a:pPr>
            <a:r>
              <a:rPr lang="pl-PL" sz="1200" b="1" dirty="0"/>
              <a:t>Opublikowano 36 zarządzeń dotyczących gospodarki nieruchomościami</a:t>
            </a:r>
            <a:r>
              <a:rPr lang="pl-PL" sz="1200" dirty="0"/>
              <a:t>, w tym w zakresie: ustanowienia służebności (15), nabycia nieruchomości (3) oraz użyczenia i dzierżawy nieruchomości (18),</a:t>
            </a:r>
          </a:p>
          <a:p>
            <a:pPr marL="182880" indent="-182880" algn="just" defTabSz="914400">
              <a:lnSpc>
                <a:spcPct val="100000"/>
              </a:lnSpc>
              <a:spcBef>
                <a:spcPts val="1200"/>
              </a:spcBef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defRPr/>
            </a:pPr>
            <a:r>
              <a:rPr lang="pl-PL" sz="1200" b="1" dirty="0"/>
              <a:t>Wydano 3 decyzje o środowiskowych uwarunkowaniach</a:t>
            </a:r>
            <a:r>
              <a:rPr lang="pl-PL" sz="1200" dirty="0"/>
              <a:t> dla przedsięwzięć:</a:t>
            </a:r>
            <a:br>
              <a:rPr lang="pl-PL" sz="1200" dirty="0"/>
            </a:br>
            <a:r>
              <a:rPr lang="pl-PL" sz="1200" dirty="0"/>
              <a:t>„Farma fotowoltaiczna Kobylnica”, planowanego do realizacji na działkach nr 893/1, 893/2 i 893/3, obręb Kobylnica; „Realizacja obiektu stacji paliw wraz z infrastrukturą towarzyszącą”, zlokalizowanego na działkach nr 701 i 702 oraz częściach działek nr 83/27 i 83/28, obręb Łosino; „Wykonanie ujęcia wody służącego do ujmowania wód podziemnych wraz z niezbędną infrastrukturą techniczną oraz jego eksploatacja w celu poboru wód podziemnych na potrzeby podlewania terenów sportowych w miejscowości Sycewice”, planowanego do realizacji na działce nr 6/4, obręb Sycewice PGR,</a:t>
            </a:r>
          </a:p>
          <a:p>
            <a:pPr marL="182880" indent="-182880" algn="just" defTabSz="914400">
              <a:lnSpc>
                <a:spcPct val="100000"/>
              </a:lnSpc>
              <a:spcBef>
                <a:spcPts val="1200"/>
              </a:spcBef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defRPr/>
            </a:pPr>
            <a:r>
              <a:rPr lang="pl-PL" sz="1200" b="1" dirty="0"/>
              <a:t>Opublikowano obwieszczenie o wszczęciu postępowania</a:t>
            </a:r>
            <a:r>
              <a:rPr lang="pl-PL" sz="1200" dirty="0"/>
              <a:t> w sprawie wydania decyzji o środowiskowych uwarunkowaniach – 1 postępowanie,</a:t>
            </a:r>
          </a:p>
          <a:p>
            <a:pPr marL="182880" indent="-182880" algn="just" defTabSz="914400">
              <a:lnSpc>
                <a:spcPct val="100000"/>
              </a:lnSpc>
              <a:spcBef>
                <a:spcPts val="1200"/>
              </a:spcBef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defRPr/>
            </a:pPr>
            <a:r>
              <a:rPr lang="pl-PL" sz="1200" b="1" dirty="0"/>
              <a:t>Opublikowano obwieszczenie o rozpoczęciu konsultacji społecznych projektu planu ogólnego</a:t>
            </a:r>
            <a:r>
              <a:rPr lang="pl-PL" sz="1200" dirty="0"/>
              <a:t>, a następnie projekt planu ogólnego przekazano Radzie Miejskiej.</a:t>
            </a:r>
          </a:p>
          <a:p>
            <a:pPr marL="182880" indent="-182880" algn="just" defTabSz="914400">
              <a:lnSpc>
                <a:spcPct val="100000"/>
              </a:lnSpc>
              <a:spcBef>
                <a:spcPts val="1200"/>
              </a:spcBef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defRPr/>
            </a:pPr>
            <a:r>
              <a:rPr lang="pl-PL" sz="1200" b="1" dirty="0"/>
              <a:t>Opublikowano 3 obwieszczenia o wydaniu decyzji o ustaleniu lokalizacji inwestycji celu publicznego</a:t>
            </a:r>
            <a:r>
              <a:rPr lang="pl-PL" sz="1200" dirty="0"/>
              <a:t> oraz 1 obwieszczenie o wydaniu decyzji o warunkach zabudowy. Opublikowano również obwieszczenia o wszczęciu: 1 postępowania w sprawie wydania decyzji o warunkach zabudowy oraz 1 postępowania w sprawie wydania decyzji o ustaleniu lokalizacji inwestycji celu publicznego.</a:t>
            </a:r>
          </a:p>
          <a:p>
            <a:pPr marL="182880" indent="-182880" algn="just" defTabSz="914400">
              <a:lnSpc>
                <a:spcPct val="100000"/>
              </a:lnSpc>
              <a:spcBef>
                <a:spcPts val="1200"/>
              </a:spcBef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defRPr/>
            </a:pPr>
            <a:r>
              <a:rPr lang="pl-PL" sz="1200" b="1" dirty="0"/>
              <a:t>Opublikowano 3 obwieszczenia o zakończeniu postępowań</a:t>
            </a:r>
            <a:r>
              <a:rPr lang="pl-PL" sz="1200" dirty="0"/>
              <a:t> w sprawie wydania decyzji o środowiskowych uwarunkowaniach.</a:t>
            </a:r>
          </a:p>
          <a:p>
            <a:pPr marL="182880" indent="-182880" algn="just" defTabSz="914400">
              <a:lnSpc>
                <a:spcPct val="100000"/>
              </a:lnSpc>
              <a:spcBef>
                <a:spcPts val="1200"/>
              </a:spcBef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defRPr/>
            </a:pPr>
            <a:r>
              <a:rPr lang="pl-PL" sz="1200" b="1" dirty="0"/>
              <a:t>Wydano 13 decyzji o warunkach zabudowy</a:t>
            </a:r>
            <a:r>
              <a:rPr lang="pl-PL" sz="1200" dirty="0"/>
              <a:t>, w tym dla: stacji elektroenergetycznej w miejscowości Bzowo, na działce nr 35/2, obręb </a:t>
            </a:r>
            <a:r>
              <a:rPr lang="pl-PL" sz="1200" dirty="0" err="1"/>
              <a:t>Ścięgnica</a:t>
            </a:r>
            <a:r>
              <a:rPr lang="pl-PL" sz="1200" dirty="0"/>
              <a:t>; budowy 2 budynków usługowo-handlowych z zapleczem socjalno-biurowym i magazynowym w Kobylnicy, na działkach nr 1654/1 i 1655/3; zabudowy mieszkaniowej jednorodzinnej w miejscowościach: </a:t>
            </a:r>
            <a:r>
              <a:rPr lang="pl-PL" sz="1200" dirty="0" err="1"/>
              <a:t>Ścięgnica</a:t>
            </a:r>
            <a:r>
              <a:rPr lang="pl-PL" sz="1200" dirty="0"/>
              <a:t> (1), Zębowo (6), Wrząca (2), Zbyszewo (1) i Żelkówko (1).</a:t>
            </a:r>
          </a:p>
          <a:p>
            <a:pPr marL="182880" indent="-182880" algn="just" defTabSz="914400">
              <a:lnSpc>
                <a:spcPct val="100000"/>
              </a:lnSpc>
              <a:spcBef>
                <a:spcPts val="1200"/>
              </a:spcBef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defRPr/>
            </a:pPr>
            <a:r>
              <a:rPr lang="pl-PL" sz="1200" b="1" dirty="0"/>
              <a:t>Wydano 3 decyzje o ustaleniu lokalizacji inwestycji celu publicznego</a:t>
            </a:r>
            <a:r>
              <a:rPr lang="pl-PL" sz="1200" dirty="0"/>
              <a:t> dla inwestycji polegających na: budowie drogi gminnej na działkach nr 37 i 34 w miejscowości Komiłowo; budowie sieci wodociągowej i kanalizacji sanitarnej na działkach nr 143 i 149, obręb Komorczyn; budowie elementów małej architektury wraz z masztem flagowym, w ramach uzupełnienia istniejącego zagospodarowania terenu publicznego i istniejącego placu zabaw, na działkach nr 76 i 77/3, obręb Zębowo, gmina Kobylnica.</a:t>
            </a:r>
          </a:p>
          <a:p>
            <a:pPr marL="182880" indent="-182880" defTabSz="914400">
              <a:lnSpc>
                <a:spcPct val="100000"/>
              </a:lnSpc>
              <a:spcBef>
                <a:spcPts val="1200"/>
              </a:spcBef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defRPr/>
            </a:pPr>
            <a:endParaRPr lang="pl-PL" sz="1200" dirty="0"/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Obwieszczono również o konsultacjach społecznych dotyczących projektu planu ogólnego i przekazania Radzie Miejskiej projektu planu ogólnego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Ponadto wydano 3 obwieszczenia o wydaniu decyzji o lokalizacji celu publicznego  oraz 1 obwieszczenie o wydaniu decyzji o warunkach zabudowy. Obwieszczono również o wszczęciu 1 postępowania w sprawie wydania decyzji o warunkach zabudowy i 1 postępowania w sprawie wydania decyzji o ustaleniu lokalizacji inwestycji celu publicznego</a:t>
            </a:r>
          </a:p>
        </p:txBody>
      </p:sp>
    </p:spTree>
    <p:extLst>
      <p:ext uri="{BB962C8B-B14F-4D97-AF65-F5344CB8AC3E}">
        <p14:creationId xmlns:p14="http://schemas.microsoft.com/office/powerpoint/2010/main" val="377197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4A3247C-651A-0F23-08D6-0FCDA0471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530352"/>
            <a:ext cx="7772400" cy="5641848"/>
          </a:xfrm>
        </p:spPr>
        <p:txBody>
          <a:bodyPr/>
          <a:lstStyle/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Obwieszczono również o konsultacjach społecznych dotyczących projektu planu ogólnego i przekazania Radzie Miejskiej projektu planu ogólnego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49E39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Ponadto wydano 3 obwieszczenia o wydaniu decyzji o lokalizacji celu publicznego  oraz 1 obwieszczenie o wydaniu decyzji o warunkach zabudowy. Obwieszczono również o wszczęciu 1 postępowania w sprawie wydania decyzji o warunkach zabudowy i 1 postępowania w sprawie wydania decyzji o ustaleniu lokalizacji inwestycji celu publicznego</a:t>
            </a:r>
          </a:p>
          <a:p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5B5BF67-66E9-8F81-732E-388847DE6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AE5478F-FB01-A6A2-C548-DA2BDA6B6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070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B9520-49F6-2BA8-1508-A29CC4553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1E95E-F9A1-D48D-61A3-2F94C2C4F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86" y="585216"/>
            <a:ext cx="7543800" cy="557784"/>
          </a:xfrm>
        </p:spPr>
        <p:txBody>
          <a:bodyPr>
            <a:normAutofit/>
          </a:bodyPr>
          <a:lstStyle/>
          <a:p>
            <a:r>
              <a:rPr lang="pl-PL" sz="1500" dirty="0"/>
              <a:t>Referat Gospodarki Komunalnej i Mieszkaniowej (GKM)</a:t>
            </a:r>
            <a:br>
              <a:rPr lang="pl-PL" sz="1500" dirty="0"/>
            </a:br>
            <a:endParaRPr lang="pl-PL" sz="15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DF7DE6-5155-0192-CD0B-420B331E5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143000"/>
            <a:ext cx="7543800" cy="5285232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pl-PL" sz="1700" dirty="0"/>
              <a:t>Przeprowadzono, wspólnie ze Strażą Miejską, kontrole nieruchomości zamieszkałych w zakresie zgodności liczby osób faktycznie zamieszkujących nieruchomości z liczbą osób wykazanych w deklaracjach o wysokości opłaty za gospodarowanie odpadami komunalnymi. Przeprowadzono również kontrole nieruchomości niezamieszkałych w zakresie realizacji obowiązków związanych z utrzymaniem czystości i porządku na terenie gminy.</a:t>
            </a:r>
          </a:p>
          <a:p>
            <a:pPr lvl="0" algn="just"/>
            <a:r>
              <a:rPr lang="pl-PL" sz="1700" dirty="0"/>
              <a:t>Wprowadzono do systemu 173 deklaracje o wysokości opłaty za gospodarowanie odpadami komunalnymi oraz zweryfikowano dane zawarte w złożonych deklaracjach z wykorzystaniem informacji i danych pozostających w posiadaniu gminy, w tym danych dotyczących zgonów i urodzeń odnotowanych w analizowanym okresie.</a:t>
            </a:r>
          </a:p>
          <a:p>
            <a:pPr lvl="0" algn="just"/>
            <a:r>
              <a:rPr lang="pl-PL" sz="1700" dirty="0"/>
              <a:t>Prowadzono nadzór nad realizacją zadań powierzonych podmiotowi odbierającemu odpady komunalne od właścicieli nieruchomości.</a:t>
            </a:r>
          </a:p>
          <a:p>
            <a:pPr lvl="0" algn="just"/>
            <a:r>
              <a:rPr lang="pl-PL" sz="1700" dirty="0"/>
              <a:t>Zweryfikowano 4 wnioski o dofinansowanie w ramach programu usuwania wyrobów zawierających azbest w latach 2026–2027 z terenu Gminy Kobylnica.</a:t>
            </a:r>
          </a:p>
          <a:p>
            <a:pPr lvl="0" algn="just"/>
            <a:r>
              <a:rPr lang="pl-PL" sz="1700" dirty="0"/>
              <a:t>Podpisano aneks nr 2 do porozumienia międzygminnego dotyczącego powierzenia Miastu Słupsk realizacji zadania własnego Gminy Kobylnica w zakresie zagospodarowania odpadów komunalnych odebranych z nieruchomości zamieszkałych położonych na terenie Gminy Kobylnica.</a:t>
            </a:r>
          </a:p>
          <a:p>
            <a:pPr lvl="0" algn="just"/>
            <a:r>
              <a:rPr lang="pl-PL" sz="1700" dirty="0"/>
              <a:t>Realizowano zadanie w zakresie usuwania i unieszkodliwiania wyrobów zawierających azbest na terenie Gminy Kobylnica – edycja 2026.</a:t>
            </a:r>
          </a:p>
          <a:p>
            <a:pPr lvl="0" algn="just"/>
            <a:r>
              <a:rPr lang="pl-PL" sz="1700" dirty="0"/>
              <a:t>Wszczęto z urzędu 1 postępowanie administracyjne w sprawie nakazania usunięcia odpadów z miejsca nieprzeznaczonego do ich składowania lub magazynowania, zlokalizowanego na działce nr 107/1, obręb Reblino, gmina Kobylnica, oraz zawiadomiono strony o wszczęciu postępowania.</a:t>
            </a:r>
          </a:p>
          <a:p>
            <a:pPr lvl="0" algn="just"/>
            <a:r>
              <a:rPr lang="pl-PL" sz="1700" dirty="0"/>
              <a:t>Zawiadomiono 5 przedsiębiorców o terminie przeprowadzenia kontroli w zakresie zgodności prowadzonej działalności polegającej na odbieraniu odpadów komunalnych od właścicieli nieruchomości z przepisami prawa oraz warunkami prowadzenia działalności objętej wpisem do rejestru działalności regulowanej, a także w zakresie spełniania szczegółowych wymagań dotyczących odbierania odpadów komunalnych od właścicieli nieruchomości.</a:t>
            </a:r>
          </a:p>
          <a:p>
            <a:pPr lvl="0" algn="just"/>
            <a:r>
              <a:rPr lang="pl-PL" sz="1700" dirty="0"/>
              <a:t>Zawiadomiono 7 przedsiębiorców o terminie przeprowadzenia kontroli w zakresie zgodności prowadzonej działalności z warunkami udzielonego zezwolenia na opróżnianie zbiorników bezodpływowych lub osadników w instalacjach przydomowych oczyszczalni ścieków i transport nieczystości ciekłych.</a:t>
            </a:r>
          </a:p>
          <a:p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487A43C-FE4D-FAD7-DA1A-E898950B5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5D2DFD1-E242-CB38-6AAE-C42779A1C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53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B7BD0A-D8F0-53CA-CD98-4542755DC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912368"/>
          </a:xfrm>
        </p:spPr>
        <p:txBody>
          <a:bodyPr>
            <a:normAutofit/>
          </a:bodyPr>
          <a:lstStyle/>
          <a:p>
            <a:r>
              <a:rPr lang="pl-PL" sz="1600" dirty="0"/>
              <a:t>Referat Gospodarki Komunalnej i Mieszkaniowej (GKM) - cd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DB66B7-33EA-9ED8-D07A-4E91B4AE2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66333"/>
            <a:ext cx="7772400" cy="4605867"/>
          </a:xfrm>
        </p:spPr>
        <p:txBody>
          <a:bodyPr/>
          <a:lstStyle/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pl-PL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Wydano 33 decyzje administracyjne dotyczące zarządzania pasem drogowym;</a:t>
            </a:r>
            <a:endParaRPr lang="pl-PL" sz="1400" dirty="0"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pl-PL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Wydano 18 uzgodnień lokalizacji sieci oraz przyłączy światłowodowych, energetycznych oraz gazowych w drogach wewnętrznych;</a:t>
            </a:r>
            <a:endParaRPr lang="pl-PL" sz="1400" dirty="0"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180340" algn="l"/>
              </a:tabLst>
            </a:pPr>
            <a:r>
              <a:rPr lang="pl-PL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Wydano 7 decyzji + 5 zgód na lokalizacje zjazdów z dróg publicznych oraz dróg wewnętrznych.</a:t>
            </a:r>
            <a:endParaRPr lang="pl-PL" sz="1400" dirty="0">
              <a:ea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99CB944-043C-6D1A-C1DF-424F55AB6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C907F94-5543-5395-D0AC-5A14B4F9D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9716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rewniana czcionka">
  <a:themeElements>
    <a:clrScheme name="Zielony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rewniana czcionk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Głęboki cień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TM03090434[[fn=Drewniana czcionka]]</Template>
  <TotalTime>3786</TotalTime>
  <Words>5712</Words>
  <Application>Microsoft Office PowerPoint</Application>
  <PresentationFormat>Pokaz na ekranie (4:3)</PresentationFormat>
  <Paragraphs>225</Paragraphs>
  <Slides>20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8" baseType="lpstr">
      <vt:lpstr>Aptos</vt:lpstr>
      <vt:lpstr>Arial</vt:lpstr>
      <vt:lpstr>Calibri</vt:lpstr>
      <vt:lpstr>Rockwell</vt:lpstr>
      <vt:lpstr>Rockwell Condensed</vt:lpstr>
      <vt:lpstr>Times New Roman</vt:lpstr>
      <vt:lpstr>Wingdings</vt:lpstr>
      <vt:lpstr>Drewniana czcionka</vt:lpstr>
      <vt:lpstr>Sprawozdanie Burmistrza z działalności w okresie międzysesyjnym</vt:lpstr>
      <vt:lpstr>Kalendarz Burmistrza </vt:lpstr>
      <vt:lpstr>Prezentacja programu PowerPoint</vt:lpstr>
      <vt:lpstr>Prezentacja programu PowerPoint</vt:lpstr>
      <vt:lpstr> Działalność burmistrza jako kierownika jednostki Referat Spraw Obywatelskich i Działalności Gospodarczej (GRS)</vt:lpstr>
      <vt:lpstr>Referat Budownictwa, Gospodarki Przestrzennej i Ochrony Środowiska (GPŚ) </vt:lpstr>
      <vt:lpstr>Prezentacja programu PowerPoint</vt:lpstr>
      <vt:lpstr>Referat Gospodarki Komunalnej i Mieszkaniowej (GKM) </vt:lpstr>
      <vt:lpstr>Referat Gospodarki Komunalnej i Mieszkaniowej (GKM) - cd</vt:lpstr>
      <vt:lpstr>Referat Inwestycji (GIF) </vt:lpstr>
      <vt:lpstr> Wieloosobowe stanowisko ds. pozyskiwania środków zewnętrznych </vt:lpstr>
      <vt:lpstr>Stanowisko Ochrony informacji niejawnych I OCHRONY DANYCH</vt:lpstr>
      <vt:lpstr>Referat Straży Miejskiej (GSG)</vt:lpstr>
      <vt:lpstr> DZIAŁALNOŚĆ JEDNOSTEK ORGANIZACYJNYCH POD NADZOREM i we współpracy z Burmistrzem centrum usług wspólnych  </vt:lpstr>
      <vt:lpstr>DZIAŁALNOŚĆ JEDNOSTEK ORGANIZACYJNYCH POD NADZOREM i we współpracy z Burmistrzem centrum usług wspólnych - cd</vt:lpstr>
      <vt:lpstr>DZIAŁALNOŚĆ JEDNOSTEK ORGANIZACYJNYCH POD NADZOREM i we współpracy z Burmistrzem centrum usług wspólnych - cd</vt:lpstr>
      <vt:lpstr>DZIAŁALNOŚĆ JEDNOSTEK ORGANIZACYJNYCH POD NADZOREM i we współpracy z Burmistrzem centrum usług wspólnych - cd</vt:lpstr>
      <vt:lpstr> ośrodek pomocy społecznej  </vt:lpstr>
      <vt:lpstr> w zakresie działalności kulturalnej, Centrum kultury i promocji, biblioteka miejska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Sprawozdanie z działalności Burmistrza w okresie międzysesyjnym</dc:title>
  <dc:creator>Anna Gliniecka - Woś</dc:creator>
  <cp:lastModifiedBy>Agnieszka Walawicz</cp:lastModifiedBy>
  <cp:revision>135</cp:revision>
  <cp:lastPrinted>2026-08-26T11:37:13Z</cp:lastPrinted>
  <dcterms:created xsi:type="dcterms:W3CDTF">2026-01-05T09:24:31Z</dcterms:created>
  <dcterms:modified xsi:type="dcterms:W3CDTF">2026-08-26T12:12:14Z</dcterms:modified>
</cp:coreProperties>
</file>